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3"/>
  </p:notesMasterIdLst>
  <p:sldIdLst>
    <p:sldId id="256" r:id="rId2"/>
    <p:sldId id="354" r:id="rId3"/>
    <p:sldId id="355" r:id="rId4"/>
    <p:sldId id="356" r:id="rId5"/>
    <p:sldId id="357" r:id="rId6"/>
    <p:sldId id="358" r:id="rId7"/>
    <p:sldId id="353" r:id="rId8"/>
    <p:sldId id="350" r:id="rId9"/>
    <p:sldId id="351" r:id="rId10"/>
    <p:sldId id="352" r:id="rId11"/>
    <p:sldId id="268" r:id="rId12"/>
    <p:sldId id="363" r:id="rId13"/>
    <p:sldId id="368" r:id="rId14"/>
    <p:sldId id="364" r:id="rId15"/>
    <p:sldId id="365" r:id="rId16"/>
    <p:sldId id="332" r:id="rId17"/>
    <p:sldId id="371" r:id="rId18"/>
    <p:sldId id="370" r:id="rId19"/>
    <p:sldId id="369" r:id="rId20"/>
    <p:sldId id="367" r:id="rId21"/>
    <p:sldId id="366" r:id="rId22"/>
    <p:sldId id="281" r:id="rId23"/>
    <p:sldId id="375" r:id="rId24"/>
    <p:sldId id="376" r:id="rId25"/>
    <p:sldId id="377" r:id="rId26"/>
    <p:sldId id="378" r:id="rId27"/>
    <p:sldId id="319" r:id="rId28"/>
    <p:sldId id="379" r:id="rId29"/>
    <p:sldId id="385" r:id="rId30"/>
    <p:sldId id="386" r:id="rId31"/>
    <p:sldId id="387" r:id="rId32"/>
    <p:sldId id="261" r:id="rId33"/>
    <p:sldId id="388" r:id="rId34"/>
    <p:sldId id="372" r:id="rId35"/>
    <p:sldId id="374" r:id="rId36"/>
    <p:sldId id="373" r:id="rId37"/>
    <p:sldId id="389" r:id="rId38"/>
    <p:sldId id="339" r:id="rId39"/>
    <p:sldId id="359" r:id="rId40"/>
    <p:sldId id="360" r:id="rId41"/>
    <p:sldId id="361" r:id="rId42"/>
    <p:sldId id="362" r:id="rId43"/>
    <p:sldId id="304" r:id="rId44"/>
    <p:sldId id="380" r:id="rId45"/>
    <p:sldId id="381" r:id="rId46"/>
    <p:sldId id="382" r:id="rId47"/>
    <p:sldId id="393" r:id="rId48"/>
    <p:sldId id="383" r:id="rId49"/>
    <p:sldId id="384" r:id="rId50"/>
    <p:sldId id="306" r:id="rId51"/>
    <p:sldId id="392" r:id="rId52"/>
    <p:sldId id="390" r:id="rId53"/>
    <p:sldId id="394" r:id="rId54"/>
    <p:sldId id="391" r:id="rId55"/>
    <p:sldId id="288" r:id="rId56"/>
    <p:sldId id="396" r:id="rId57"/>
    <p:sldId id="395" r:id="rId58"/>
    <p:sldId id="397" r:id="rId59"/>
    <p:sldId id="398" r:id="rId60"/>
    <p:sldId id="330" r:id="rId61"/>
    <p:sldId id="399" r:id="rId6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90" autoAdjust="0"/>
    <p:restoredTop sz="65978" autoAdjust="0"/>
  </p:normalViewPr>
  <p:slideViewPr>
    <p:cSldViewPr snapToGrid="0">
      <p:cViewPr varScale="1">
        <p:scale>
          <a:sx n="67" d="100"/>
          <a:sy n="67" d="100"/>
        </p:scale>
        <p:origin x="372" y="6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4" d="100"/>
          <a:sy n="64" d="100"/>
        </p:scale>
        <p:origin x="2178"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40C92D-4B81-4B45-B2E8-572331297D11}" type="datetimeFigureOut">
              <a:rPr lang="en-CA" smtClean="0"/>
              <a:t>2020-10-26</a:t>
            </a:fld>
            <a:endParaRPr lang="en-C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A120B6-1DB4-4550-AF65-B1452A892954}" type="slidenum">
              <a:rPr lang="en-CA" smtClean="0"/>
              <a:t>‹#›</a:t>
            </a:fld>
            <a:endParaRPr lang="en-CA"/>
          </a:p>
        </p:txBody>
      </p:sp>
    </p:spTree>
    <p:extLst>
      <p:ext uri="{BB962C8B-B14F-4D97-AF65-F5344CB8AC3E}">
        <p14:creationId xmlns:p14="http://schemas.microsoft.com/office/powerpoint/2010/main" val="1639582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github.com/certifications"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www.mediaroom.jetblue.com/investor-relations/press-releases/2019/06-13-2019-175952903" TargetMode="External"/><Relationship Id="rId4" Type="http://schemas.openxmlformats.org/officeDocument/2006/relationships/hyperlink" Target="https://walmart.guildeducation.com/partner?auth_redirect=true"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the74million.org/article/the-74-interview-researcher-martin-kurzweil-on-why-more-data-is-needed-to-prevent-fraud-and-confusion-in-the-non-degree-credential-landscape/"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joshbersin.com/wp-content/uploads/2020/10/Josh-Bersin_-Avature-Set-The-Pace.pdf"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s://joshbersin.com/2020/10/the-new-world-of-adaptable-hr-software-avature-sets-the-pace/" TargetMode="External"/><Relationship Id="rId4" Type="http://schemas.openxmlformats.org/officeDocument/2006/relationships/hyperlink" Target="https://www.avature.net/"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joshbersin.com/2020/10/the-new-world-of-adaptable-hr-software-avature-sets-the-pace/"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get5.io/?ref=betalist&amp;utm_campaign=L%26D+Toolbox&amp;utm_medium=email&amp;utm_source=Revue+newsletter"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ojs.lib.uwo.ca/index.php/fpq/article/view/6228/4985"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sportsmedicine-open.springeropen.com/articles/10.1186/s40798-020-0237-5" TargetMode="External"/><Relationship Id="rId7" Type="http://schemas.openxmlformats.org/officeDocument/2006/relationships/hyperlink" Target="https://www.hownormalami.eu/" TargetMode="External"/><Relationship Id="rId2" Type="http://schemas.openxmlformats.org/officeDocument/2006/relationships/slide" Target="../slides/slide38.xml"/><Relationship Id="rId1" Type="http://schemas.openxmlformats.org/officeDocument/2006/relationships/notesMaster" Target="../notesMasters/notesMaster1.xml"/><Relationship Id="rId6" Type="http://schemas.openxmlformats.org/officeDocument/2006/relationships/hyperlink" Target="https://www.infoq.com/articles/human-pose-estimation-ai-powered-fitness-apps/?utm_campaign=infoq_content&amp;utm_source=infoq&amp;utm_medium=feed&amp;utm_term=global" TargetMode="External"/><Relationship Id="rId5" Type="http://schemas.openxmlformats.org/officeDocument/2006/relationships/hyperlink" Target="https://www.futurity.org/rash-selfies-lyme-disease-artificial-intelligence-2456202-2/" TargetMode="External"/><Relationship Id="rId4" Type="http://schemas.openxmlformats.org/officeDocument/2006/relationships/hyperlink" Target="https://www.technologyreview.com/2020/10/16/1010617/ai-image-recognition-construction-computer-vision-costs-delays/"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reddit.com/r/MachineLearning/comments/jgx2yy/d_using_aws_rekognition_to_automatically_grade/"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technologyreview.com/2020/10/16/1010617/ai-image-recognition-construction-computer-vision-costs-delays/"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ieeexplore.ieee.org/abstract/document/5370804"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8" Type="http://schemas.openxmlformats.org/officeDocument/2006/relationships/hyperlink" Target="https://www.frontiersin.org/articles/10.3389/frobt.2015.00028/full#B225" TargetMode="External"/><Relationship Id="rId13" Type="http://schemas.openxmlformats.org/officeDocument/2006/relationships/hyperlink" Target="https://www.frontiersin.org/articles/10.3389/frobt.2015.00028/full#B129" TargetMode="External"/><Relationship Id="rId18" Type="http://schemas.openxmlformats.org/officeDocument/2006/relationships/hyperlink" Target="https://www.frontiersin.org/articles/10.3389/frobt.2015.00028/full#B155" TargetMode="External"/><Relationship Id="rId3" Type="http://schemas.openxmlformats.org/officeDocument/2006/relationships/hyperlink" Target="https://doi.org/10.3389/frobt.2015.00028" TargetMode="External"/><Relationship Id="rId21" Type="http://schemas.openxmlformats.org/officeDocument/2006/relationships/hyperlink" Target="https://www.frontiersin.org/articles/10.3389/frobt.2015.00028/full#B242" TargetMode="External"/><Relationship Id="rId7" Type="http://schemas.openxmlformats.org/officeDocument/2006/relationships/hyperlink" Target="https://www.frontiersin.org/articles/10.3389/frobt.2015.00028/full#B145" TargetMode="External"/><Relationship Id="rId12" Type="http://schemas.openxmlformats.org/officeDocument/2006/relationships/hyperlink" Target="https://www.frontiersin.org/articles/10.3389/frobt.2015.00028/full#B211" TargetMode="External"/><Relationship Id="rId17" Type="http://schemas.openxmlformats.org/officeDocument/2006/relationships/hyperlink" Target="https://www.frontiersin.org/articles/10.3389/frobt.2015.00028/full#B90" TargetMode="External"/><Relationship Id="rId2" Type="http://schemas.openxmlformats.org/officeDocument/2006/relationships/slide" Target="../slides/slide45.xml"/><Relationship Id="rId16" Type="http://schemas.openxmlformats.org/officeDocument/2006/relationships/hyperlink" Target="https://www.frontiersin.org/articles/10.3389/frobt.2015.00028/full#B123" TargetMode="External"/><Relationship Id="rId20" Type="http://schemas.openxmlformats.org/officeDocument/2006/relationships/hyperlink" Target="https://www.frontiersin.org/articles/10.3389/frobt.2015.00028/full#B219" TargetMode="External"/><Relationship Id="rId1" Type="http://schemas.openxmlformats.org/officeDocument/2006/relationships/notesMaster" Target="../notesMasters/notesMaster1.xml"/><Relationship Id="rId6" Type="http://schemas.openxmlformats.org/officeDocument/2006/relationships/hyperlink" Target="https://www.frontiersin.org/articles/10.3389/frobt.2015.00028/full#B134" TargetMode="External"/><Relationship Id="rId11" Type="http://schemas.openxmlformats.org/officeDocument/2006/relationships/hyperlink" Target="https://www.frontiersin.org/articles/10.3389/frobt.2015.00028/full#B142" TargetMode="External"/><Relationship Id="rId5" Type="http://schemas.openxmlformats.org/officeDocument/2006/relationships/hyperlink" Target="https://www.frontiersin.org/articles/10.3389/frobt.2015.00028/full#B265" TargetMode="External"/><Relationship Id="rId15" Type="http://schemas.openxmlformats.org/officeDocument/2006/relationships/hyperlink" Target="https://www.frontiersin.org/articles/10.3389/frobt.2015.00028/full#B248" TargetMode="External"/><Relationship Id="rId10" Type="http://schemas.openxmlformats.org/officeDocument/2006/relationships/hyperlink" Target="https://www.frontiersin.org/articles/10.3389/frobt.2015.00028/full#B175" TargetMode="External"/><Relationship Id="rId19" Type="http://schemas.openxmlformats.org/officeDocument/2006/relationships/hyperlink" Target="https://www.frontiersin.org/articles/10.3389/frobt.2015.00028/full#B30" TargetMode="External"/><Relationship Id="rId4" Type="http://schemas.openxmlformats.org/officeDocument/2006/relationships/hyperlink" Target="https://www.frontiersin.org/articles/10.3389/frobt.2015.00028/full" TargetMode="External"/><Relationship Id="rId9" Type="http://schemas.openxmlformats.org/officeDocument/2006/relationships/hyperlink" Target="https://www.frontiersin.org/articles/10.3389/frobt.2015.00028/full#B250" TargetMode="External"/><Relationship Id="rId14" Type="http://schemas.openxmlformats.org/officeDocument/2006/relationships/hyperlink" Target="https://www.frontiersin.org/articles/10.3389/frobt.2015.00028/full#B128" TargetMode="Externa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ieeexplore.ieee.org/abstract/document/6365160" TargetMode="External"/><Relationship Id="rId7" Type="http://schemas.openxmlformats.org/officeDocument/2006/relationships/hyperlink" Target="https://www.mdpi.com/2073-431x/2/2/88" TargetMode="External"/><Relationship Id="rId2" Type="http://schemas.openxmlformats.org/officeDocument/2006/relationships/slide" Target="../slides/slide46.xml"/><Relationship Id="rId1" Type="http://schemas.openxmlformats.org/officeDocument/2006/relationships/notesMaster" Target="../notesMasters/notesMaster1.xml"/><Relationship Id="rId6" Type="http://schemas.openxmlformats.org/officeDocument/2006/relationships/hyperlink" Target="https://www.sciencedirect.com/science/article/pii/S0925231215010930" TargetMode="External"/><Relationship Id="rId5" Type="http://schemas.openxmlformats.org/officeDocument/2006/relationships/hyperlink" Target="https://www.semanticscholar.org/paper/A-Public-Domain-Dataset-for-Human-Activity-using-Anguita-Ghio/83de43bc849ad3d9579ccf540e6fe566ef90a58e?p2df" TargetMode="External"/><Relationship Id="rId4" Type="http://schemas.openxmlformats.org/officeDocument/2006/relationships/hyperlink" Target="https://dl.acm.org/doi/abs/10.1145/2499621"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ieeexplore.ieee.org/abstract/document/5370804"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hbr.org/2020/10/a-practical-guide-to-building-ethical-ai"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ieeexplore.ieee.org/abstract/document/5370804" TargetMode="External"/><Relationship Id="rId2" Type="http://schemas.openxmlformats.org/officeDocument/2006/relationships/slide" Target="../slides/slide50.xml"/><Relationship Id="rId1" Type="http://schemas.openxmlformats.org/officeDocument/2006/relationships/notesMaster" Target="../notesMasters/notesMaster1.xml"/><Relationship Id="rId4" Type="http://schemas.openxmlformats.org/officeDocument/2006/relationships/hyperlink" Target="https://hbr.org/2020/10/a-practical-guide-to-building-ethical-ai" TargetMode="Externa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schoolsweek.co.uk/making-the-vulnerable-visible-is-how-we-will-close-gaps/"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reuters.com/article/us-amazon-com-jobs-automation-insight/amazon-scraps-secret-ai-recruiting-tool-that-showed-bias-against-women-idUSKCN1MK08G"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iapp.org/about/person/0011a00000m38MmAAI"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xapi.com/ecosystem/" TargetMode="External"/><Relationship Id="rId2" Type="http://schemas.openxmlformats.org/officeDocument/2006/relationships/slide" Target="../slides/slide57.xml"/><Relationship Id="rId1" Type="http://schemas.openxmlformats.org/officeDocument/2006/relationships/notesMaster" Target="../notesMasters/notesMaster1.xml"/><Relationship Id="rId4" Type="http://schemas.openxmlformats.org/officeDocument/2006/relationships/hyperlink" Target="https://github.com/adlnet/xAPI-Spec/blob/master/xAPI-About.md#def-learning-record-store" TargetMode="Externa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blog.core-ed.net/derek/2008/09/conceptualising-eportfolios.html" TargetMode="External"/><Relationship Id="rId2" Type="http://schemas.openxmlformats.org/officeDocument/2006/relationships/slide" Target="../slides/slide58.xml"/><Relationship Id="rId1" Type="http://schemas.openxmlformats.org/officeDocument/2006/relationships/notesMaster" Target="../notesMasters/notesMaster1.xml"/><Relationship Id="rId4" Type="http://schemas.openxmlformats.org/officeDocument/2006/relationships/hyperlink" Target="http://electronicportfolios.org/blog/2009/07/another-eportfolio-model.html" TargetMode="Externa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rontiersin.org/articles/10.3389/fbloc.2019.00005/full#B59"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www.frontiersin.org/articles/10.3389/fbloc.2019.00005/full#B5" TargetMode="External"/><Relationship Id="rId4" Type="http://schemas.openxmlformats.org/officeDocument/2006/relationships/hyperlink" Target="https://www.frontiersin.org/articles/10.3389/fbloc.2019.00005/full#B64"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smtClean="0"/>
              <a:t>Recent technologies such as badges and </a:t>
            </a:r>
            <a:r>
              <a:rPr lang="en-CA" dirty="0" err="1" smtClean="0"/>
              <a:t>blockchain</a:t>
            </a:r>
            <a:r>
              <a:rPr lang="en-CA" dirty="0" smtClean="0"/>
              <a:t> have added a new dimension to online skills recognition. In a recent MOOC, Stephen Downes implemented both, and in this presentation will outline the process and technology employed. From this starting point, Downes will discuss the concept of recognition more broadly and explore how new forms and processes of recognition are now possible, leading to the development of open recognition networks. In addition to outlining the technology of open recognition networks and showing some examples, Downes will survey how they interoperate with other technologies, such as competencies and skills analytics, and discuss some of the potential social, ethical and cultural challenges such systems introduce.</a:t>
            </a:r>
          </a:p>
          <a:p>
            <a:endParaRPr lang="en-CA" dirty="0"/>
          </a:p>
        </p:txBody>
      </p:sp>
      <p:sp>
        <p:nvSpPr>
          <p:cNvPr id="4" name="Slide Number Placeholder 3"/>
          <p:cNvSpPr>
            <a:spLocks noGrp="1"/>
          </p:cNvSpPr>
          <p:nvPr>
            <p:ph type="sldNum" sz="quarter" idx="10"/>
          </p:nvPr>
        </p:nvSpPr>
        <p:spPr/>
        <p:txBody>
          <a:bodyPr/>
          <a:lstStyle/>
          <a:p>
            <a:fld id="{6FA120B6-1DB4-4550-AF65-B1452A892954}" type="slidenum">
              <a:rPr lang="en-CA" smtClean="0"/>
              <a:t>1</a:t>
            </a:fld>
            <a:endParaRPr lang="en-CA"/>
          </a:p>
        </p:txBody>
      </p:sp>
    </p:spTree>
    <p:extLst>
      <p:ext uri="{BB962C8B-B14F-4D97-AF65-F5344CB8AC3E}">
        <p14:creationId xmlns:p14="http://schemas.microsoft.com/office/powerpoint/2010/main" val="2106009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Credential Engine:</a:t>
            </a:r>
          </a:p>
          <a:p>
            <a:r>
              <a:rPr lang="en-CA" dirty="0" smtClean="0"/>
              <a:t>https://credentialengine.org/counting-credentials-2019-report/ </a:t>
            </a:r>
          </a:p>
          <a:p>
            <a:endParaRPr lang="en-CA" dirty="0" smtClean="0"/>
          </a:p>
          <a:p>
            <a:r>
              <a:rPr lang="en-CA" sz="1200" kern="1200" dirty="0" smtClean="0">
                <a:solidFill>
                  <a:schemeClr val="tx1"/>
                </a:solidFill>
                <a:effectLst/>
                <a:latin typeface="+mn-lt"/>
                <a:ea typeface="+mn-ea"/>
                <a:cs typeface="+mn-cs"/>
              </a:rPr>
              <a:t>This new report from Credential Engine moves us forward—performing an extensive count and using computational models, when necessary, to estimate that the United States has at least </a:t>
            </a:r>
            <a:r>
              <a:rPr lang="en-CA" sz="1200" b="1" kern="1200" dirty="0" smtClean="0">
                <a:solidFill>
                  <a:schemeClr val="tx1"/>
                </a:solidFill>
                <a:effectLst/>
                <a:latin typeface="+mn-lt"/>
                <a:ea typeface="+mn-ea"/>
                <a:cs typeface="+mn-cs"/>
              </a:rPr>
              <a:t>738,428 unique credentials</a:t>
            </a:r>
            <a:r>
              <a:rPr lang="en-CA" sz="1200" kern="1200" dirty="0" smtClean="0">
                <a:solidFill>
                  <a:schemeClr val="tx1"/>
                </a:solidFill>
                <a:effectLst/>
                <a:latin typeface="+mn-lt"/>
                <a:ea typeface="+mn-ea"/>
                <a:cs typeface="+mn-cs"/>
              </a:rPr>
              <a:t>. </a:t>
            </a:r>
          </a:p>
          <a:p>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This estimate, which is the result of a much broader and deeper analysis than the preliminary one we published in April 2018, more than doubles that early estimate of 334,114.2 This larger number is primarily the result of being able to include for the first time sizable portions of the credential ecosystem—badges and certificates—that were not able to be counted in our first report.</a:t>
            </a:r>
          </a:p>
          <a:p>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This report looks at 17 credential categories that fall into four types of education: postsecondary educational institutions, massive open online course (MOOC) providers, non-academic organizations, and secondary schools. It finds that postsecondary institutions are the largest type of credentialing organization, but they are closely rivaled by non-academic organizations. </a:t>
            </a:r>
          </a:p>
          <a:p>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In fact, our estimate of the number of credentials from non-academic organizations—notably, including badges—grew substantially from our preliminary accounting to the current accounting. Specific findings include:</a:t>
            </a:r>
          </a:p>
          <a:p>
            <a:r>
              <a:rPr lang="en-CA" sz="1200" kern="1200" dirty="0" smtClean="0">
                <a:solidFill>
                  <a:schemeClr val="tx1"/>
                </a:solidFill>
                <a:effectLst/>
                <a:latin typeface="+mn-lt"/>
                <a:ea typeface="+mn-ea"/>
                <a:cs typeface="+mn-cs"/>
              </a:rPr>
              <a:t>•370,020 credentials issued by postsecondary educational institutions, including both those that participate in Title IV and those that do not;</a:t>
            </a:r>
          </a:p>
          <a:p>
            <a:r>
              <a:rPr lang="en-CA" sz="1200" kern="1200" dirty="0" smtClean="0">
                <a:solidFill>
                  <a:schemeClr val="tx1"/>
                </a:solidFill>
                <a:effectLst/>
                <a:latin typeface="+mn-lt"/>
                <a:ea typeface="+mn-ea"/>
                <a:cs typeface="+mn-cs"/>
              </a:rPr>
              <a:t>•7,132 credentials from MOOC providers, the vast majority of them being course completion certificates;</a:t>
            </a:r>
          </a:p>
          <a:p>
            <a:r>
              <a:rPr lang="en-CA" sz="1200" kern="1200" dirty="0" smtClean="0">
                <a:solidFill>
                  <a:schemeClr val="tx1"/>
                </a:solidFill>
                <a:effectLst/>
                <a:latin typeface="+mn-lt"/>
                <a:ea typeface="+mn-ea"/>
                <a:cs typeface="+mn-cs"/>
              </a:rPr>
              <a:t>•315,067 credentials from non-academic organizations, with the largest categories being digital badges and online course completion certificates; and</a:t>
            </a:r>
          </a:p>
          <a:p>
            <a:r>
              <a:rPr lang="en-CA" sz="1200" kern="1200" dirty="0" smtClean="0">
                <a:solidFill>
                  <a:schemeClr val="tx1"/>
                </a:solidFill>
                <a:effectLst/>
                <a:latin typeface="+mn-lt"/>
                <a:ea typeface="+mn-ea"/>
                <a:cs typeface="+mn-cs"/>
              </a:rPr>
              <a:t>•46,209 credentials from public and private secondary schools.</a:t>
            </a:r>
          </a:p>
          <a:p>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a:t>
            </a:r>
          </a:p>
          <a:p>
            <a:endParaRPr lang="en-CA" sz="1200" kern="1200" dirty="0" smtClean="0">
              <a:solidFill>
                <a:schemeClr val="tx1"/>
              </a:solidFill>
              <a:effectLst/>
              <a:latin typeface="+mn-lt"/>
              <a:ea typeface="+mn-ea"/>
              <a:cs typeface="+mn-cs"/>
            </a:endParaRPr>
          </a:p>
          <a:p>
            <a:r>
              <a:rPr lang="en-CA" dirty="0" smtClean="0"/>
              <a:t>With 475,000 options, does America have too many non-degree credentials or too few?</a:t>
            </a:r>
          </a:p>
          <a:p>
            <a:r>
              <a:rPr lang="en-CA" dirty="0" smtClean="0"/>
              <a:t>https://qz.com/work/1715372/the-number-of-digital-badges-and-other-non-degree-credentials-is-ballooning/ </a:t>
            </a:r>
          </a:p>
          <a:p>
            <a:endParaRPr lang="en-CA" dirty="0"/>
          </a:p>
        </p:txBody>
      </p:sp>
      <p:sp>
        <p:nvSpPr>
          <p:cNvPr id="4" name="Slide Number Placeholder 3"/>
          <p:cNvSpPr>
            <a:spLocks noGrp="1"/>
          </p:cNvSpPr>
          <p:nvPr>
            <p:ph type="sldNum" sz="quarter" idx="10"/>
          </p:nvPr>
        </p:nvSpPr>
        <p:spPr/>
        <p:txBody>
          <a:bodyPr/>
          <a:lstStyle/>
          <a:p>
            <a:fld id="{6FA120B6-1DB4-4550-AF65-B1452A892954}" type="slidenum">
              <a:rPr lang="en-CA" smtClean="0"/>
              <a:t>12</a:t>
            </a:fld>
            <a:endParaRPr lang="en-CA"/>
          </a:p>
        </p:txBody>
      </p:sp>
    </p:spTree>
    <p:extLst>
      <p:ext uri="{BB962C8B-B14F-4D97-AF65-F5344CB8AC3E}">
        <p14:creationId xmlns:p14="http://schemas.microsoft.com/office/powerpoint/2010/main" val="29492930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https://credentialfinder.org/organization/1 </a:t>
            </a:r>
            <a:endParaRPr lang="en-CA" dirty="0"/>
          </a:p>
        </p:txBody>
      </p:sp>
      <p:sp>
        <p:nvSpPr>
          <p:cNvPr id="4" name="Slide Number Placeholder 3"/>
          <p:cNvSpPr>
            <a:spLocks noGrp="1"/>
          </p:cNvSpPr>
          <p:nvPr>
            <p:ph type="sldNum" sz="quarter" idx="10"/>
          </p:nvPr>
        </p:nvSpPr>
        <p:spPr/>
        <p:txBody>
          <a:bodyPr/>
          <a:lstStyle/>
          <a:p>
            <a:fld id="{6FA120B6-1DB4-4550-AF65-B1452A892954}" type="slidenum">
              <a:rPr lang="en-CA" smtClean="0"/>
              <a:t>13</a:t>
            </a:fld>
            <a:endParaRPr lang="en-CA"/>
          </a:p>
        </p:txBody>
      </p:sp>
    </p:spTree>
    <p:extLst>
      <p:ext uri="{BB962C8B-B14F-4D97-AF65-F5344CB8AC3E}">
        <p14:creationId xmlns:p14="http://schemas.microsoft.com/office/powerpoint/2010/main" val="6925639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the Credential Transparency Description Language, or CTDL—creating a dictionary of terms that provides a common approach to describing all types and levels of credentials, from diplomas, badges, certificates, Navigating the Credential Marketplace: A How-to Guide</a:t>
            </a:r>
            <a:endParaRPr lang="en-CA" dirty="0" smtClean="0">
              <a:effectLst/>
            </a:endParaRPr>
          </a:p>
          <a:p>
            <a:endParaRPr lang="en-CA" dirty="0" smtClean="0"/>
          </a:p>
          <a:p>
            <a:endParaRPr lang="en-CA" dirty="0" smtClean="0"/>
          </a:p>
          <a:p>
            <a:r>
              <a:rPr lang="en-CA" dirty="0" err="1" smtClean="0"/>
              <a:t>Educause</a:t>
            </a:r>
            <a:r>
              <a:rPr lang="en-CA" dirty="0" smtClean="0"/>
              <a:t> - 7 Things You Should Know About Credential Transparency Description Language </a:t>
            </a:r>
          </a:p>
          <a:p>
            <a:r>
              <a:rPr lang="en-CA" dirty="0" smtClean="0"/>
              <a:t>https://library.educause.edu/resources/2018/12/7-things-you-should-know-about-credential-transparency-description-language </a:t>
            </a:r>
          </a:p>
          <a:p>
            <a:endParaRPr lang="en-CA" dirty="0" smtClean="0"/>
          </a:p>
          <a:p>
            <a:r>
              <a:rPr lang="en-CA" dirty="0" smtClean="0"/>
              <a:t>Credential Finder - https://credentialfinder.org/ (19449 results)</a:t>
            </a:r>
          </a:p>
          <a:p>
            <a:endParaRPr lang="en-CA" dirty="0"/>
          </a:p>
        </p:txBody>
      </p:sp>
      <p:sp>
        <p:nvSpPr>
          <p:cNvPr id="4" name="Slide Number Placeholder 3"/>
          <p:cNvSpPr>
            <a:spLocks noGrp="1"/>
          </p:cNvSpPr>
          <p:nvPr>
            <p:ph type="sldNum" sz="quarter" idx="10"/>
          </p:nvPr>
        </p:nvSpPr>
        <p:spPr/>
        <p:txBody>
          <a:bodyPr/>
          <a:lstStyle/>
          <a:p>
            <a:fld id="{6FA120B6-1DB4-4550-AF65-B1452A892954}" type="slidenum">
              <a:rPr lang="en-CA" smtClean="0"/>
              <a:t>14</a:t>
            </a:fld>
            <a:endParaRPr lang="en-CA"/>
          </a:p>
        </p:txBody>
      </p:sp>
    </p:spTree>
    <p:extLst>
      <p:ext uri="{BB962C8B-B14F-4D97-AF65-F5344CB8AC3E}">
        <p14:creationId xmlns:p14="http://schemas.microsoft.com/office/powerpoint/2010/main" val="1619391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https://credentialengine.org/about/credential-registry-overview/user-applications/applications-showcase/ </a:t>
            </a:r>
          </a:p>
          <a:p>
            <a:endParaRPr lang="en-CA" dirty="0" smtClean="0"/>
          </a:p>
          <a:p>
            <a:r>
              <a:rPr lang="en-CA" dirty="0" smtClean="0"/>
              <a:t>Academy One – will my credential transfer? https://www.academyone.com/higher-ed-software-and-technology-solutions/will-my-credits-transfer </a:t>
            </a:r>
          </a:p>
          <a:p>
            <a:endParaRPr lang="en-CA" dirty="0" smtClean="0"/>
          </a:p>
          <a:p>
            <a:r>
              <a:rPr lang="en-CA" dirty="0" smtClean="0"/>
              <a:t>LRNG - https://www.lrng.org/ - LRNG enables you to access both local and national opportunities from your computer, smartphone, or tablet. </a:t>
            </a:r>
          </a:p>
          <a:p>
            <a:endParaRPr lang="en-CA" dirty="0" smtClean="0"/>
          </a:p>
          <a:p>
            <a:r>
              <a:rPr lang="en-CA" dirty="0" smtClean="0"/>
              <a:t>CASS – http://www.cassproject.org</a:t>
            </a:r>
          </a:p>
          <a:p>
            <a:endParaRPr lang="en-CA" dirty="0"/>
          </a:p>
        </p:txBody>
      </p:sp>
      <p:sp>
        <p:nvSpPr>
          <p:cNvPr id="4" name="Slide Number Placeholder 3"/>
          <p:cNvSpPr>
            <a:spLocks noGrp="1"/>
          </p:cNvSpPr>
          <p:nvPr>
            <p:ph type="sldNum" sz="quarter" idx="10"/>
          </p:nvPr>
        </p:nvSpPr>
        <p:spPr/>
        <p:txBody>
          <a:bodyPr/>
          <a:lstStyle/>
          <a:p>
            <a:fld id="{6FA120B6-1DB4-4550-AF65-B1452A892954}" type="slidenum">
              <a:rPr lang="en-CA" smtClean="0"/>
              <a:t>15</a:t>
            </a:fld>
            <a:endParaRPr lang="en-CA"/>
          </a:p>
        </p:txBody>
      </p:sp>
    </p:spTree>
    <p:extLst>
      <p:ext uri="{BB962C8B-B14F-4D97-AF65-F5344CB8AC3E}">
        <p14:creationId xmlns:p14="http://schemas.microsoft.com/office/powerpoint/2010/main" val="8897867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FA120B6-1DB4-4550-AF65-B1452A892954}" type="slidenum">
              <a:rPr lang="en-CA" smtClean="0"/>
              <a:t>16</a:t>
            </a:fld>
            <a:endParaRPr lang="en-CA"/>
          </a:p>
        </p:txBody>
      </p:sp>
    </p:spTree>
    <p:extLst>
      <p:ext uri="{BB962C8B-B14F-4D97-AF65-F5344CB8AC3E}">
        <p14:creationId xmlns:p14="http://schemas.microsoft.com/office/powerpoint/2010/main" val="33938597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https://canalliance.org/en/ </a:t>
            </a:r>
          </a:p>
          <a:p>
            <a:r>
              <a:rPr lang="en-CA" dirty="0" smtClean="0"/>
              <a:t>Alliance of Credential Evaluation Services of Canada</a:t>
            </a:r>
          </a:p>
          <a:p>
            <a:endParaRPr lang="en-CA" dirty="0" smtClean="0"/>
          </a:p>
          <a:p>
            <a:r>
              <a:rPr lang="en-CA" dirty="0" smtClean="0"/>
              <a:t>Pan-Canadian Quality Assurance Framework for the Assessment of International Academic Credentials (QAF)</a:t>
            </a:r>
          </a:p>
          <a:p>
            <a:r>
              <a:rPr lang="en-CA" dirty="0" smtClean="0"/>
              <a:t>https://www.cicic.ca/1504/consult_the_pan_canadian_quality_assurance_framework_for_the_assessment_of_international_academic_credentials_(qaf).Canada </a:t>
            </a:r>
          </a:p>
          <a:p>
            <a:r>
              <a:rPr lang="en-CA" dirty="0" smtClean="0"/>
              <a:t>(54 point checklist)</a:t>
            </a:r>
            <a:endParaRPr lang="en-CA" dirty="0"/>
          </a:p>
        </p:txBody>
      </p:sp>
      <p:sp>
        <p:nvSpPr>
          <p:cNvPr id="4" name="Slide Number Placeholder 3"/>
          <p:cNvSpPr>
            <a:spLocks noGrp="1"/>
          </p:cNvSpPr>
          <p:nvPr>
            <p:ph type="sldNum" sz="quarter" idx="10"/>
          </p:nvPr>
        </p:nvSpPr>
        <p:spPr/>
        <p:txBody>
          <a:bodyPr/>
          <a:lstStyle/>
          <a:p>
            <a:fld id="{6FA120B6-1DB4-4550-AF65-B1452A892954}" type="slidenum">
              <a:rPr lang="en-CA" smtClean="0"/>
              <a:t>17</a:t>
            </a:fld>
            <a:endParaRPr lang="en-CA"/>
          </a:p>
        </p:txBody>
      </p:sp>
    </p:spTree>
    <p:extLst>
      <p:ext uri="{BB962C8B-B14F-4D97-AF65-F5344CB8AC3E}">
        <p14:creationId xmlns:p14="http://schemas.microsoft.com/office/powerpoint/2010/main" val="42606063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hlinkClick r:id="rId3"/>
              </a:rPr>
              <a:t>https://github.com/certifications</a:t>
            </a:r>
            <a:r>
              <a:rPr lang="en-CA" dirty="0" smtClean="0"/>
              <a:t> </a:t>
            </a:r>
          </a:p>
          <a:p>
            <a:endParaRPr lang="en-CA"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smtClean="0"/>
              <a:t>https://www.the74million.org/wp-content/uploads/2020/10/Screen-Shot-2019-07-08-at-3.31.18-PM.jpg </a:t>
            </a:r>
          </a:p>
          <a:p>
            <a:endParaRPr lang="en-CA" dirty="0" smtClean="0"/>
          </a:p>
          <a:p>
            <a:endParaRPr lang="en-CA" dirty="0" smtClean="0"/>
          </a:p>
          <a:p>
            <a:r>
              <a:rPr lang="en-CA" dirty="0" smtClean="0"/>
              <a:t>s. </a:t>
            </a:r>
            <a:r>
              <a:rPr lang="en-CA" dirty="0" smtClean="0">
                <a:hlinkClick r:id="rId4"/>
              </a:rPr>
              <a:t>Walmart has partnered with Guild Education</a:t>
            </a:r>
            <a:r>
              <a:rPr lang="en-CA" dirty="0" smtClean="0"/>
              <a:t> and a few other providers to help connect their employees to different kinds of educational opportunities, </a:t>
            </a:r>
          </a:p>
          <a:p>
            <a:endParaRPr lang="en-CA" dirty="0" smtClean="0"/>
          </a:p>
          <a:p>
            <a:r>
              <a:rPr lang="en-CA" dirty="0" smtClean="0"/>
              <a:t>the </a:t>
            </a:r>
            <a:r>
              <a:rPr lang="en-CA" dirty="0" smtClean="0">
                <a:hlinkClick r:id="rId5"/>
              </a:rPr>
              <a:t>JetBlue scholars program</a:t>
            </a:r>
            <a:r>
              <a:rPr lang="en-CA" dirty="0" smtClean="0"/>
              <a:t>. JetBlue is evaluating the prior post-secondary education of employees, many of whom have earned some college credits but no degree. </a:t>
            </a:r>
          </a:p>
          <a:p>
            <a:endParaRPr lang="en-CA" dirty="0" smtClean="0"/>
          </a:p>
        </p:txBody>
      </p:sp>
      <p:sp>
        <p:nvSpPr>
          <p:cNvPr id="4" name="Slide Number Placeholder 3"/>
          <p:cNvSpPr>
            <a:spLocks noGrp="1"/>
          </p:cNvSpPr>
          <p:nvPr>
            <p:ph type="sldNum" sz="quarter" idx="10"/>
          </p:nvPr>
        </p:nvSpPr>
        <p:spPr/>
        <p:txBody>
          <a:bodyPr/>
          <a:lstStyle/>
          <a:p>
            <a:fld id="{6FA120B6-1DB4-4550-AF65-B1452A892954}" type="slidenum">
              <a:rPr lang="en-CA" smtClean="0"/>
              <a:t>18</a:t>
            </a:fld>
            <a:endParaRPr lang="en-CA"/>
          </a:p>
        </p:txBody>
      </p:sp>
    </p:spTree>
    <p:extLst>
      <p:ext uri="{BB962C8B-B14F-4D97-AF65-F5344CB8AC3E}">
        <p14:creationId xmlns:p14="http://schemas.microsoft.com/office/powerpoint/2010/main" val="3348035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sym typeface="Arial"/>
              </a:rPr>
              <a:t>The 74 Interview: Researcher Martin Kurzweil on Why More Data is Needed to Prevent Fraud and Confusion in the Non-Degree Credential Landscape</a:t>
            </a:r>
          </a:p>
          <a:p>
            <a:r>
              <a:rPr lang="en-CA" dirty="0" smtClean="0">
                <a:sym typeface="Arial"/>
                <a:hlinkClick r:id="rId3"/>
              </a:rPr>
              <a:t>https://www.the74million.org/article/the-74-interview-researcher-martin-kurzweil-on-why-more-data-is-needed-to-prevent-fraud-and-confusion-in-the-non-degree-credential-landscape/</a:t>
            </a:r>
            <a:r>
              <a:rPr lang="en-CA" dirty="0" smtClean="0">
                <a:sym typeface="Arial"/>
              </a:rPr>
              <a:t> </a:t>
            </a:r>
          </a:p>
          <a:p>
            <a:r>
              <a:rPr lang="en-CA" dirty="0" smtClean="0"/>
              <a:t>Risks (Kurzweil)</a:t>
            </a:r>
          </a:p>
          <a:p>
            <a:pPr marL="628650" lvl="1" indent="-171450">
              <a:buFont typeface="Arial" panose="020B0604020202020204" pitchFamily="34" charset="0"/>
              <a:buChar char="•"/>
            </a:pPr>
            <a:r>
              <a:rPr lang="en-CA" dirty="0" smtClean="0"/>
              <a:t>a credential generated by one employer may not be portable to another employer. </a:t>
            </a:r>
          </a:p>
          <a:p>
            <a:pPr marL="628650" lvl="1" indent="-171450">
              <a:buFont typeface="Arial" panose="020B0604020202020204" pitchFamily="34" charset="0"/>
              <a:buChar char="•"/>
            </a:pPr>
            <a:r>
              <a:rPr lang="en-CA" dirty="0" smtClean="0"/>
              <a:t>Scaling back education and training and related benefits does not seem to have been a major focus of corporate cutbacks</a:t>
            </a:r>
          </a:p>
          <a:p>
            <a:pPr marL="628650" lvl="1" indent="-171450">
              <a:buFont typeface="Arial" panose="020B0604020202020204" pitchFamily="34" charset="0"/>
              <a:buChar char="•"/>
            </a:pPr>
            <a:r>
              <a:rPr lang="en-CA" dirty="0" smtClean="0"/>
              <a:t>third risk is that the kinds of credentials or education or training opportunities that employers encourage their employees to pursue are those in the employer’s short-term interest and not necessarily in the employees’ long-term interest. </a:t>
            </a:r>
          </a:p>
          <a:p>
            <a:pPr lvl="1"/>
            <a:r>
              <a:rPr lang="en-CA" dirty="0" smtClean="0">
                <a:hlinkClick r:id="rId3"/>
              </a:rPr>
              <a:t>https://www.the74million.org/article/the-74-interview-researcher-martin-kurzweil-on-why-more-data-is-needed-to-prevent-fraud-and-confusion-in-the-non-degree-credential-landscape/</a:t>
            </a:r>
            <a:r>
              <a:rPr lang="en-CA" dirty="0" smtClean="0"/>
              <a:t> </a:t>
            </a:r>
          </a:p>
          <a:p>
            <a:endParaRPr lang="en-CA" dirty="0" smtClean="0"/>
          </a:p>
          <a:p>
            <a:endParaRPr lang="en-CA" dirty="0" smtClean="0"/>
          </a:p>
          <a:p>
            <a:endParaRPr lang="en-CA" dirty="0" smtClean="0"/>
          </a:p>
          <a:p>
            <a:endParaRPr lang="en-CA" dirty="0"/>
          </a:p>
        </p:txBody>
      </p:sp>
      <p:sp>
        <p:nvSpPr>
          <p:cNvPr id="4" name="Slide Number Placeholder 3"/>
          <p:cNvSpPr>
            <a:spLocks noGrp="1"/>
          </p:cNvSpPr>
          <p:nvPr>
            <p:ph type="sldNum" sz="quarter" idx="10"/>
          </p:nvPr>
        </p:nvSpPr>
        <p:spPr/>
        <p:txBody>
          <a:bodyPr/>
          <a:lstStyle/>
          <a:p>
            <a:fld id="{6FA120B6-1DB4-4550-AF65-B1452A892954}" type="slidenum">
              <a:rPr lang="en-CA" smtClean="0"/>
              <a:t>19</a:t>
            </a:fld>
            <a:endParaRPr lang="en-CA"/>
          </a:p>
        </p:txBody>
      </p:sp>
    </p:spTree>
    <p:extLst>
      <p:ext uri="{BB962C8B-B14F-4D97-AF65-F5344CB8AC3E}">
        <p14:creationId xmlns:p14="http://schemas.microsoft.com/office/powerpoint/2010/main" val="12241252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“Many institutions list transfer agreements in or out, course equivalencies in or out, pages of text guidance, videos and more.  Stepping through the transfer universe can be daunting and a maze of information.   What if you make it simpler for transfer students to</a:t>
            </a:r>
          </a:p>
          <a:p>
            <a:endParaRPr lang="en-CA" dirty="0" smtClean="0"/>
          </a:p>
          <a:p>
            <a:r>
              <a:rPr lang="en-CA" dirty="0" smtClean="0"/>
              <a:t>Many </a:t>
            </a:r>
            <a:r>
              <a:rPr lang="en-CA" b="1" dirty="0" err="1" smtClean="0"/>
              <a:t>institiutions</a:t>
            </a:r>
            <a:r>
              <a:rPr lang="en-CA" b="1" dirty="0" smtClean="0"/>
              <a:t> </a:t>
            </a:r>
            <a:r>
              <a:rPr lang="en-CA" dirty="0" smtClean="0"/>
              <a:t>list transfer agreements in or out, course equivalencies in or out, pages of text guidance, videos and more.  Stepping through the transfer universe can be daunting and a maze of information.   What if you make it </a:t>
            </a:r>
            <a:r>
              <a:rPr lang="en-CA" b="1" dirty="0" err="1" smtClean="0"/>
              <a:t>simplier</a:t>
            </a:r>
            <a:r>
              <a:rPr lang="en-CA" b="1" dirty="0" smtClean="0"/>
              <a:t> </a:t>
            </a:r>
            <a:r>
              <a:rPr lang="en-CA" dirty="0" smtClean="0"/>
              <a:t>for transfer students to research and review their transfer opportunities you offer?  research and review their transfer opportunities you offer?”</a:t>
            </a:r>
            <a:endParaRPr lang="en-CA" dirty="0"/>
          </a:p>
        </p:txBody>
      </p:sp>
      <p:sp>
        <p:nvSpPr>
          <p:cNvPr id="4" name="Slide Number Placeholder 3"/>
          <p:cNvSpPr>
            <a:spLocks noGrp="1"/>
          </p:cNvSpPr>
          <p:nvPr>
            <p:ph type="sldNum" sz="quarter" idx="10"/>
          </p:nvPr>
        </p:nvSpPr>
        <p:spPr/>
        <p:txBody>
          <a:bodyPr/>
          <a:lstStyle/>
          <a:p>
            <a:fld id="{6FA120B6-1DB4-4550-AF65-B1452A892954}" type="slidenum">
              <a:rPr lang="en-CA" smtClean="0"/>
              <a:t>20</a:t>
            </a:fld>
            <a:endParaRPr lang="en-CA"/>
          </a:p>
        </p:txBody>
      </p:sp>
    </p:spTree>
    <p:extLst>
      <p:ext uri="{BB962C8B-B14F-4D97-AF65-F5344CB8AC3E}">
        <p14:creationId xmlns:p14="http://schemas.microsoft.com/office/powerpoint/2010/main" val="39429815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err="1" smtClean="0"/>
              <a:t>Ummm</a:t>
            </a:r>
            <a:r>
              <a:rPr lang="en-CA" dirty="0" smtClean="0"/>
              <a:t>… ick?</a:t>
            </a:r>
            <a:endParaRPr lang="en-CA" dirty="0"/>
          </a:p>
        </p:txBody>
      </p:sp>
      <p:sp>
        <p:nvSpPr>
          <p:cNvPr id="4" name="Slide Number Placeholder 3"/>
          <p:cNvSpPr>
            <a:spLocks noGrp="1"/>
          </p:cNvSpPr>
          <p:nvPr>
            <p:ph type="sldNum" sz="quarter" idx="10"/>
          </p:nvPr>
        </p:nvSpPr>
        <p:spPr/>
        <p:txBody>
          <a:bodyPr/>
          <a:lstStyle/>
          <a:p>
            <a:fld id="{6FA120B6-1DB4-4550-AF65-B1452A892954}" type="slidenum">
              <a:rPr lang="en-CA" smtClean="0"/>
              <a:t>21</a:t>
            </a:fld>
            <a:endParaRPr lang="en-CA"/>
          </a:p>
        </p:txBody>
      </p:sp>
    </p:spTree>
    <p:extLst>
      <p:ext uri="{BB962C8B-B14F-4D97-AF65-F5344CB8AC3E}">
        <p14:creationId xmlns:p14="http://schemas.microsoft.com/office/powerpoint/2010/main" val="1134854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smtClean="0"/>
              <a:t>This post is an introduction to a short report (</a:t>
            </a:r>
            <a:r>
              <a:rPr lang="en-CA" dirty="0" smtClean="0">
                <a:hlinkClick r:id="rId3"/>
              </a:rPr>
              <a:t>6 page PDF</a:t>
            </a:r>
            <a:r>
              <a:rPr lang="en-CA" dirty="0" smtClean="0"/>
              <a:t>) on a company called </a:t>
            </a:r>
            <a:r>
              <a:rPr lang="en-CA" dirty="0" err="1" smtClean="0">
                <a:hlinkClick r:id="rId4"/>
              </a:rPr>
              <a:t>Avature</a:t>
            </a:r>
            <a:r>
              <a:rPr lang="en-CA" dirty="0" smtClean="0"/>
              <a:t>, which provides recruiting and onboarding technology for large companies. It reads a lot </a:t>
            </a:r>
            <a:r>
              <a:rPr lang="en-CA" dirty="0" err="1" smtClean="0"/>
              <a:t>loke</a:t>
            </a:r>
            <a:r>
              <a:rPr lang="en-CA" dirty="0" smtClean="0"/>
              <a:t> marketing content, so take it with a grain of salt. It's worth noting here because of the role recruitment tools play in the online learning ecosystem - after all, for many people, the output of online learning is the input for recruitment (put that way it sounds really crass, but that's the way to think of it). And the caution here is to avoid designing for </a:t>
            </a:r>
            <a:r>
              <a:rPr lang="en-CA" i="1" dirty="0" smtClean="0"/>
              <a:t>specific</a:t>
            </a:r>
            <a:r>
              <a:rPr lang="en-CA" dirty="0" smtClean="0"/>
              <a:t> </a:t>
            </a:r>
            <a:r>
              <a:rPr lang="en-CA" dirty="0" err="1" smtClean="0"/>
              <a:t>recritment</a:t>
            </a:r>
            <a:r>
              <a:rPr lang="en-CA" dirty="0" smtClean="0"/>
              <a:t> objectives - </a:t>
            </a:r>
            <a:r>
              <a:rPr lang="en-CA" dirty="0" err="1" smtClean="0"/>
              <a:t>becuse</a:t>
            </a:r>
            <a:r>
              <a:rPr lang="en-CA" dirty="0" smtClean="0"/>
              <a:t> the goal of recruitment technology is flexibility. This is going to be </a:t>
            </a:r>
            <a:r>
              <a:rPr lang="en-CA" i="1" dirty="0" smtClean="0"/>
              <a:t>especially</a:t>
            </a:r>
            <a:r>
              <a:rPr lang="en-CA" dirty="0" smtClean="0"/>
              <a:t> the case for competency requirements and job qualifications.  "As a company starts to tweak, adapt, and expand its recruiting practices, there are always new workflows, business rules, and reports to add. Recruiting is not a transactional process – it’s more like a continuous flow – so the platform has to be adaptable and easy to change." </a:t>
            </a:r>
            <a:r>
              <a:rPr lang="en-CA" dirty="0" smtClean="0">
                <a:hlinkClick r:id="rId5"/>
              </a:rPr>
              <a:t>https://joshbersin.com/2020/10/the-new-world-of-adaptable-hr-software-avature-sets-the-pace/</a:t>
            </a:r>
            <a:r>
              <a:rPr lang="en-CA" dirty="0" smtClean="0"/>
              <a:t> </a:t>
            </a:r>
          </a:p>
          <a:p>
            <a:endParaRPr lang="en-CA" dirty="0"/>
          </a:p>
        </p:txBody>
      </p:sp>
      <p:sp>
        <p:nvSpPr>
          <p:cNvPr id="4" name="Slide Number Placeholder 3"/>
          <p:cNvSpPr>
            <a:spLocks noGrp="1"/>
          </p:cNvSpPr>
          <p:nvPr>
            <p:ph type="sldNum" sz="quarter" idx="10"/>
          </p:nvPr>
        </p:nvSpPr>
        <p:spPr/>
        <p:txBody>
          <a:bodyPr/>
          <a:lstStyle/>
          <a:p>
            <a:fld id="{6FA120B6-1DB4-4550-AF65-B1452A892954}" type="slidenum">
              <a:rPr lang="en-CA" smtClean="0"/>
              <a:t>2</a:t>
            </a:fld>
            <a:endParaRPr lang="en-CA"/>
          </a:p>
        </p:txBody>
      </p:sp>
    </p:spTree>
    <p:extLst>
      <p:ext uri="{BB962C8B-B14F-4D97-AF65-F5344CB8AC3E}">
        <p14:creationId xmlns:p14="http://schemas.microsoft.com/office/powerpoint/2010/main" val="16176337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smtClean="0"/>
              <a:t>tools for onboarding, career management, diversity reporting, performance and goal management, social recognition, and the list goes on. </a:t>
            </a:r>
            <a:r>
              <a:rPr lang="en-CA" dirty="0" smtClean="0">
                <a:hlinkClick r:id="rId3"/>
              </a:rPr>
              <a:t>https://joshbersin.com/2020/10/the-new-world-of-adaptable-hr-software-avature-sets-the-pace/</a:t>
            </a:r>
            <a:r>
              <a:rPr lang="en-CA" dirty="0" smtClean="0"/>
              <a:t> </a:t>
            </a:r>
          </a:p>
          <a:p>
            <a:endParaRPr lang="en-CA" dirty="0"/>
          </a:p>
        </p:txBody>
      </p:sp>
      <p:sp>
        <p:nvSpPr>
          <p:cNvPr id="4" name="Slide Number Placeholder 3"/>
          <p:cNvSpPr>
            <a:spLocks noGrp="1"/>
          </p:cNvSpPr>
          <p:nvPr>
            <p:ph type="sldNum" sz="quarter" idx="10"/>
          </p:nvPr>
        </p:nvSpPr>
        <p:spPr/>
        <p:txBody>
          <a:bodyPr/>
          <a:lstStyle/>
          <a:p>
            <a:fld id="{6FA120B6-1DB4-4550-AF65-B1452A892954}" type="slidenum">
              <a:rPr lang="en-CA" smtClean="0"/>
              <a:t>22</a:t>
            </a:fld>
            <a:endParaRPr lang="en-CA"/>
          </a:p>
        </p:txBody>
      </p:sp>
    </p:spTree>
    <p:extLst>
      <p:ext uri="{BB962C8B-B14F-4D97-AF65-F5344CB8AC3E}">
        <p14:creationId xmlns:p14="http://schemas.microsoft.com/office/powerpoint/2010/main" val="21911776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err="1" smtClean="0"/>
              <a:t>Saunderson</a:t>
            </a:r>
            <a:r>
              <a:rPr lang="en-CA" dirty="0" smtClean="0"/>
              <a:t>, Make Your Onboarding Recognition More Meaningful https://authenticrecognition.com/make-your-onboarding-recognition-more-meaningful/</a:t>
            </a:r>
          </a:p>
          <a:p>
            <a:pPr marL="171450" indent="-171450">
              <a:buFontTx/>
              <a:buChar char="-"/>
            </a:pPr>
            <a:r>
              <a:rPr lang="en-CA" dirty="0" smtClean="0"/>
              <a:t>Welcome package</a:t>
            </a:r>
          </a:p>
          <a:p>
            <a:pPr marL="171450" indent="-171450">
              <a:buFontTx/>
              <a:buChar char="-"/>
            </a:pPr>
            <a:r>
              <a:rPr lang="en-CA" dirty="0" smtClean="0"/>
              <a:t>first day card</a:t>
            </a:r>
          </a:p>
          <a:p>
            <a:pPr marL="171450" indent="-171450">
              <a:buFontTx/>
              <a:buChar char="-"/>
            </a:pPr>
            <a:r>
              <a:rPr lang="en-CA" dirty="0" smtClean="0"/>
              <a:t>Greetings</a:t>
            </a:r>
          </a:p>
          <a:p>
            <a:pPr marL="171450" indent="-171450">
              <a:buFontTx/>
              <a:buChar char="-"/>
            </a:pPr>
            <a:endParaRPr lang="en-CA" dirty="0" smtClean="0"/>
          </a:p>
          <a:p>
            <a:pPr marL="0" indent="0">
              <a:buFontTx/>
              <a:buNone/>
            </a:pPr>
            <a:r>
              <a:rPr lang="en-CA" dirty="0" smtClean="0"/>
              <a:t>https://mtmrecognition.com/2019/08/ten-onboarding-ideas/ </a:t>
            </a:r>
          </a:p>
          <a:p>
            <a:pPr marL="171450" indent="-171450">
              <a:buFontTx/>
              <a:buChar char="-"/>
            </a:pPr>
            <a:endParaRPr lang="en-CA" dirty="0" smtClean="0"/>
          </a:p>
          <a:p>
            <a:pPr marL="171450" indent="-171450">
              <a:buFontTx/>
              <a:buChar char="-"/>
            </a:pPr>
            <a:endParaRPr lang="en-CA" dirty="0" smtClean="0"/>
          </a:p>
          <a:p>
            <a:pPr marL="0" indent="0">
              <a:buFontTx/>
              <a:buNone/>
            </a:pPr>
            <a:r>
              <a:rPr lang="en-CA" dirty="0" smtClean="0"/>
              <a:t>https://www.kudos.com/resource/blog/4-effective-ways-to-introduce-new-employees-to-recognition/ </a:t>
            </a:r>
          </a:p>
          <a:p>
            <a:pPr marL="171450" indent="-171450">
              <a:buFontTx/>
              <a:buChar char="-"/>
            </a:pPr>
            <a:r>
              <a:rPr lang="en-CA" dirty="0" smtClean="0"/>
              <a:t>Pair new employees with recognition ambassadors</a:t>
            </a:r>
          </a:p>
          <a:p>
            <a:pPr marL="171450" indent="-171450">
              <a:buFontTx/>
              <a:buChar char="-"/>
            </a:pPr>
            <a:r>
              <a:rPr lang="en-CA" dirty="0" smtClean="0"/>
              <a:t>Allow new employees to experiment with, </a:t>
            </a:r>
          </a:p>
          <a:p>
            <a:pPr marL="171450" indent="-171450">
              <a:buFontTx/>
              <a:buChar char="-"/>
            </a:pPr>
            <a:endParaRPr lang="en-CA" dirty="0" smtClean="0"/>
          </a:p>
          <a:p>
            <a:pPr marL="171450" indent="-171450">
              <a:buFontTx/>
              <a:buChar char="-"/>
            </a:pPr>
            <a:r>
              <a:rPr lang="en-CA" dirty="0" smtClean="0"/>
              <a:t>Image: </a:t>
            </a:r>
            <a:r>
              <a:rPr lang="en-CA" dirty="0" err="1" smtClean="0"/>
              <a:t>ManageEngine</a:t>
            </a:r>
            <a:r>
              <a:rPr lang="en-CA" dirty="0" smtClean="0"/>
              <a:t> - https://www.manageengine.com/products/desktop-central/customer-onboarding.htmland give feedback on, your recognition strategies </a:t>
            </a:r>
            <a:endParaRPr lang="en-CA" dirty="0"/>
          </a:p>
        </p:txBody>
      </p:sp>
      <p:sp>
        <p:nvSpPr>
          <p:cNvPr id="4" name="Slide Number Placeholder 3"/>
          <p:cNvSpPr>
            <a:spLocks noGrp="1"/>
          </p:cNvSpPr>
          <p:nvPr>
            <p:ph type="sldNum" sz="quarter" idx="10"/>
          </p:nvPr>
        </p:nvSpPr>
        <p:spPr/>
        <p:txBody>
          <a:bodyPr/>
          <a:lstStyle/>
          <a:p>
            <a:fld id="{6FA120B6-1DB4-4550-AF65-B1452A892954}" type="slidenum">
              <a:rPr lang="en-CA" smtClean="0"/>
              <a:t>23</a:t>
            </a:fld>
            <a:endParaRPr lang="en-CA"/>
          </a:p>
        </p:txBody>
      </p:sp>
    </p:spTree>
    <p:extLst>
      <p:ext uri="{BB962C8B-B14F-4D97-AF65-F5344CB8AC3E}">
        <p14:creationId xmlns:p14="http://schemas.microsoft.com/office/powerpoint/2010/main" val="1803303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err="1" smtClean="0"/>
              <a:t>Eg</a:t>
            </a:r>
            <a:r>
              <a:rPr lang="en-CA" dirty="0" smtClean="0"/>
              <a:t>. Neo4j as a Critical Aspect of Human Capital Management (HCM)</a:t>
            </a:r>
          </a:p>
          <a:p>
            <a:r>
              <a:rPr lang="en-CA" dirty="0" smtClean="0"/>
              <a:t>Luanne </a:t>
            </a:r>
            <a:r>
              <a:rPr lang="en-CA" dirty="0" err="1" smtClean="0"/>
              <a:t>Misquitta</a:t>
            </a:r>
            <a:r>
              <a:rPr lang="en-CA" dirty="0" smtClean="0"/>
              <a:t> Picture	Luanne </a:t>
            </a:r>
            <a:r>
              <a:rPr lang="en-CA" dirty="0" err="1" smtClean="0"/>
              <a:t>Misquitta</a:t>
            </a:r>
            <a:r>
              <a:rPr lang="en-CA" dirty="0" smtClean="0"/>
              <a:t>, Principal Consultant, </a:t>
            </a:r>
            <a:r>
              <a:rPr lang="en-CA" dirty="0" err="1" smtClean="0"/>
              <a:t>GraphAware</a:t>
            </a:r>
            <a:r>
              <a:rPr lang="en-CA" dirty="0" smtClean="0"/>
              <a:t> Apr 11, 2018 </a:t>
            </a:r>
          </a:p>
          <a:p>
            <a:r>
              <a:rPr lang="en-CA" dirty="0" smtClean="0"/>
              <a:t>https://neo4j.com/blog/neo4j-critical-aspect-human-capital-management-hcm/</a:t>
            </a:r>
          </a:p>
          <a:p>
            <a:endParaRPr lang="en-CA" dirty="0" smtClean="0"/>
          </a:p>
          <a:p>
            <a:endParaRPr lang="en-CA" dirty="0" smtClean="0"/>
          </a:p>
          <a:p>
            <a:r>
              <a:rPr lang="en-CA" dirty="0" err="1" smtClean="0"/>
              <a:t>Eg</a:t>
            </a:r>
            <a:r>
              <a:rPr lang="en-CA" dirty="0" smtClean="0"/>
              <a:t>. "Human Potential Management" – (using a clustering mechanism – </a:t>
            </a:r>
          </a:p>
          <a:p>
            <a:endParaRPr lang="en-CA" dirty="0" smtClean="0"/>
          </a:p>
          <a:p>
            <a:r>
              <a:rPr lang="en-CA" dirty="0" smtClean="0"/>
              <a:t>Clustering employees on the basis of their cognitive and emotional knowledge and analysing their exploratory and exploitative innovations: A case study in a service company</a:t>
            </a:r>
          </a:p>
          <a:p>
            <a:r>
              <a:rPr lang="en-CA" dirty="0" smtClean="0"/>
              <a:t>January 2013 International Journal of Business Innovation and Research 7(6):679-698</a:t>
            </a:r>
          </a:p>
          <a:p>
            <a:r>
              <a:rPr lang="en-CA" dirty="0" smtClean="0"/>
              <a:t>DOI: 10.1504/IJBIR.2013.056741</a:t>
            </a:r>
          </a:p>
          <a:p>
            <a:r>
              <a:rPr lang="en-CA" dirty="0" smtClean="0"/>
              <a:t>Authors:</a:t>
            </a:r>
            <a:r>
              <a:rPr lang="en-CA" baseline="0" dirty="0" smtClean="0"/>
              <a:t> </a:t>
            </a:r>
            <a:r>
              <a:rPr lang="en-CA" dirty="0" err="1" smtClean="0"/>
              <a:t>Asghar</a:t>
            </a:r>
            <a:r>
              <a:rPr lang="en-CA" dirty="0" smtClean="0"/>
              <a:t> </a:t>
            </a:r>
            <a:r>
              <a:rPr lang="en-CA" dirty="0" err="1" smtClean="0"/>
              <a:t>Moshabaki</a:t>
            </a:r>
            <a:r>
              <a:rPr lang="en-CA" dirty="0" smtClean="0"/>
              <a:t>; </a:t>
            </a:r>
            <a:r>
              <a:rPr lang="en-CA" dirty="0" err="1" smtClean="0"/>
              <a:t>Dabestani</a:t>
            </a:r>
            <a:r>
              <a:rPr lang="en-CA" dirty="0" smtClean="0"/>
              <a:t> Reza; Mohammad </a:t>
            </a:r>
            <a:r>
              <a:rPr lang="en-CA" dirty="0" err="1" smtClean="0"/>
              <a:t>Saljoughian</a:t>
            </a:r>
            <a:endParaRPr lang="en-CA" dirty="0" smtClean="0"/>
          </a:p>
          <a:p>
            <a:endParaRPr lang="en-CA" dirty="0" smtClean="0"/>
          </a:p>
          <a:p>
            <a:endParaRPr lang="en-CA" dirty="0" smtClean="0"/>
          </a:p>
          <a:p>
            <a:r>
              <a:rPr lang="en-CA" dirty="0" smtClean="0"/>
              <a:t>https://www.researchgate.net/publication/263235748_Clustering_employees_on_the_basis_of_their_cognitive_and_emotional_knowledge_and_analysing_their_exploratory_and_exploitative_innovations_A_case_study_in_a_service_company </a:t>
            </a:r>
            <a:endParaRPr lang="en-CA" dirty="0"/>
          </a:p>
        </p:txBody>
      </p:sp>
      <p:sp>
        <p:nvSpPr>
          <p:cNvPr id="4" name="Slide Number Placeholder 3"/>
          <p:cNvSpPr>
            <a:spLocks noGrp="1"/>
          </p:cNvSpPr>
          <p:nvPr>
            <p:ph type="sldNum" sz="quarter" idx="10"/>
          </p:nvPr>
        </p:nvSpPr>
        <p:spPr/>
        <p:txBody>
          <a:bodyPr/>
          <a:lstStyle/>
          <a:p>
            <a:fld id="{6FA120B6-1DB4-4550-AF65-B1452A892954}" type="slidenum">
              <a:rPr lang="en-CA" smtClean="0"/>
              <a:t>24</a:t>
            </a:fld>
            <a:endParaRPr lang="en-CA"/>
          </a:p>
        </p:txBody>
      </p:sp>
    </p:spTree>
    <p:extLst>
      <p:ext uri="{BB962C8B-B14F-4D97-AF65-F5344CB8AC3E}">
        <p14:creationId xmlns:p14="http://schemas.microsoft.com/office/powerpoint/2010/main" val="24939125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Deloitte: 6 signature traits of an in </a:t>
            </a:r>
            <a:r>
              <a:rPr lang="en-CA" dirty="0" err="1" smtClean="0"/>
              <a:t>clusive</a:t>
            </a:r>
            <a:r>
              <a:rPr lang="en-CA" dirty="0" smtClean="0"/>
              <a:t> leader</a:t>
            </a:r>
          </a:p>
          <a:p>
            <a:r>
              <a:rPr lang="en-CA" dirty="0" smtClean="0"/>
              <a:t>https://www2.deloitte.com/us/en/insights/topics/talent/six-signature-traits-of-inclusive-leadership.html </a:t>
            </a:r>
          </a:p>
          <a:p>
            <a:endParaRPr lang="en-CA" dirty="0" smtClean="0"/>
          </a:p>
          <a:p>
            <a:r>
              <a:rPr lang="en-CA" dirty="0" smtClean="0"/>
              <a:t>Detecting how</a:t>
            </a:r>
            <a:r>
              <a:rPr lang="en-CA" baseline="0" dirty="0" smtClean="0"/>
              <a:t> diverse and inclusive a classroom culture is</a:t>
            </a:r>
          </a:p>
          <a:p>
            <a:r>
              <a:rPr lang="en-CA" dirty="0" smtClean="0"/>
              <a:t>Early Childhood Research Quarterly</a:t>
            </a:r>
          </a:p>
          <a:p>
            <a:r>
              <a:rPr lang="en-CA" dirty="0" smtClean="0"/>
              <a:t>Volume 13, Issue 1, 1998, Pages 185-209</a:t>
            </a:r>
          </a:p>
          <a:p>
            <a:r>
              <a:rPr lang="en-CA" dirty="0" smtClean="0"/>
              <a:t>Early Childhood Research Quarterly</a:t>
            </a:r>
          </a:p>
          <a:p>
            <a:r>
              <a:rPr lang="en-CA" dirty="0" smtClean="0"/>
              <a:t>The culture of inclusion: Recognizing diversity at multiple levels</a:t>
            </a:r>
          </a:p>
          <a:p>
            <a:r>
              <a:rPr lang="en-CA" dirty="0" smtClean="0"/>
              <a:t>Author links open overlay </a:t>
            </a:r>
            <a:r>
              <a:rPr lang="en-CA" dirty="0" err="1" smtClean="0"/>
              <a:t>panelMarci</a:t>
            </a:r>
            <a:r>
              <a:rPr lang="en-CA" dirty="0" smtClean="0"/>
              <a:t> </a:t>
            </a:r>
            <a:r>
              <a:rPr lang="en-CA" dirty="0" err="1" smtClean="0"/>
              <a:t>J.Hanson</a:t>
            </a:r>
            <a:endParaRPr lang="en-CA" dirty="0" smtClean="0"/>
          </a:p>
          <a:p>
            <a:r>
              <a:rPr lang="en-CA" dirty="0" smtClean="0"/>
              <a:t>PamelaWolfbergCraigZercherMariaMorganSonyaGutierrezDeidreBarnwellPaulaBeckman</a:t>
            </a:r>
          </a:p>
          <a:p>
            <a:r>
              <a:rPr lang="en-CA" dirty="0" smtClean="0"/>
              <a:t>https://doi.org/10.1016/S0885-2006(99)80032-5</a:t>
            </a:r>
          </a:p>
          <a:p>
            <a:r>
              <a:rPr lang="en-CA" dirty="0" smtClean="0"/>
              <a:t>https://www.sciencedirect.com/science/article/pii/S0885200699800325 </a:t>
            </a:r>
          </a:p>
          <a:p>
            <a:endParaRPr lang="en-CA" dirty="0" smtClean="0"/>
          </a:p>
          <a:p>
            <a:pPr marL="171450" indent="-171450">
              <a:buFontTx/>
              <a:buChar char="-"/>
            </a:pPr>
            <a:r>
              <a:rPr lang="en-CA" sz="1200" kern="1200" dirty="0" smtClean="0">
                <a:solidFill>
                  <a:schemeClr val="tx1"/>
                </a:solidFill>
                <a:effectLst/>
                <a:latin typeface="+mn-lt"/>
                <a:ea typeface="+mn-ea"/>
                <a:cs typeface="+mn-cs"/>
              </a:rPr>
              <a:t>Belonging and Membership</a:t>
            </a:r>
          </a:p>
          <a:p>
            <a:pPr marL="628650" lvl="1" indent="-171450">
              <a:buFontTx/>
              <a:buChar char="-"/>
            </a:pPr>
            <a:r>
              <a:rPr lang="en-CA" sz="1200" kern="1200" dirty="0" smtClean="0">
                <a:solidFill>
                  <a:schemeClr val="tx1"/>
                </a:solidFill>
                <a:effectLst/>
                <a:latin typeface="+mn-lt"/>
                <a:ea typeface="+mn-ea"/>
                <a:cs typeface="+mn-cs"/>
              </a:rPr>
              <a:t>Interpreting Social Cues and Behavior. On many occasions, children were sensitive to the subtle and even obscure </a:t>
            </a:r>
          </a:p>
          <a:p>
            <a:pPr marL="628650" lvl="1" indent="-171450">
              <a:buFontTx/>
              <a:buChar char="-"/>
            </a:pPr>
            <a:r>
              <a:rPr lang="en-CA" sz="1200" kern="1200" dirty="0" smtClean="0">
                <a:solidFill>
                  <a:schemeClr val="tx1"/>
                </a:solidFill>
                <a:effectLst/>
                <a:latin typeface="+mn-lt"/>
                <a:ea typeface="+mn-ea"/>
                <a:cs typeface="+mn-cs"/>
              </a:rPr>
              <a:t>Helping, Guiding and Protecting Others. Many children showed persistent efforts to help, guide and protect children who were less experienced or capable than themselves.</a:t>
            </a:r>
          </a:p>
          <a:p>
            <a:pPr marL="628650" lvl="1" indent="-171450">
              <a:buFontTx/>
              <a:buChar char="-"/>
            </a:pPr>
            <a:r>
              <a:rPr lang="en-CA" sz="1200" kern="1200" dirty="0" smtClean="0">
                <a:solidFill>
                  <a:schemeClr val="tx1"/>
                </a:solidFill>
                <a:effectLst/>
                <a:latin typeface="+mn-lt"/>
                <a:ea typeface="+mn-ea"/>
                <a:cs typeface="+mn-cs"/>
              </a:rPr>
              <a:t>Seeking Adults for Approval, Interpretation and Assistance. Children </a:t>
            </a:r>
            <a:r>
              <a:rPr lang="en-CA" sz="1200" kern="1200" dirty="0" err="1" smtClean="0">
                <a:solidFill>
                  <a:schemeClr val="tx1"/>
                </a:solidFill>
                <a:effectLst/>
                <a:latin typeface="+mn-lt"/>
                <a:ea typeface="+mn-ea"/>
                <a:cs typeface="+mn-cs"/>
              </a:rPr>
              <a:t>addi</a:t>
            </a:r>
            <a:r>
              <a:rPr lang="en-CA" sz="1200" kern="1200" dirty="0" smtClean="0">
                <a:solidFill>
                  <a:schemeClr val="tx1"/>
                </a:solidFill>
                <a:effectLst/>
                <a:latin typeface="+mn-lt"/>
                <a:ea typeface="+mn-ea"/>
                <a:cs typeface="+mn-cs"/>
              </a:rPr>
              <a:t>- </a:t>
            </a:r>
            <a:r>
              <a:rPr lang="en-CA" sz="1200" kern="1200" dirty="0" err="1" smtClean="0">
                <a:solidFill>
                  <a:schemeClr val="tx1"/>
                </a:solidFill>
                <a:effectLst/>
                <a:latin typeface="+mn-lt"/>
                <a:ea typeface="+mn-ea"/>
                <a:cs typeface="+mn-cs"/>
              </a:rPr>
              <a:t>tionally</a:t>
            </a:r>
            <a:r>
              <a:rPr lang="en-CA" sz="1200" kern="1200" dirty="0" smtClean="0">
                <a:solidFill>
                  <a:schemeClr val="tx1"/>
                </a:solidFill>
                <a:effectLst/>
                <a:latin typeface="+mn-lt"/>
                <a:ea typeface="+mn-ea"/>
                <a:cs typeface="+mn-cs"/>
              </a:rPr>
              <a:t> sought out adults for approval, interpretation and assistance to negotiate the boundaries of peer culture.</a:t>
            </a:r>
          </a:p>
          <a:p>
            <a:pPr marL="457200" lvl="1" indent="0">
              <a:buFontTx/>
              <a:buNone/>
            </a:pPr>
            <a:endParaRPr lang="en-CA" sz="1200" kern="1200" dirty="0" smtClean="0">
              <a:solidFill>
                <a:schemeClr val="tx1"/>
              </a:solidFill>
              <a:effectLst/>
              <a:latin typeface="+mn-lt"/>
              <a:ea typeface="+mn-ea"/>
              <a:cs typeface="+mn-cs"/>
            </a:endParaRPr>
          </a:p>
          <a:p>
            <a:pPr marL="171450" lvl="0" indent="-171450">
              <a:buFontTx/>
              <a:buChar char="-"/>
            </a:pPr>
            <a:r>
              <a:rPr lang="en-CA" sz="1200" kern="1200" dirty="0" smtClean="0">
                <a:solidFill>
                  <a:schemeClr val="tx1"/>
                </a:solidFill>
                <a:effectLst/>
                <a:latin typeface="+mn-lt"/>
                <a:ea typeface="+mn-ea"/>
                <a:cs typeface="+mn-cs"/>
              </a:rPr>
              <a:t>Barriers</a:t>
            </a:r>
          </a:p>
          <a:p>
            <a:pPr marL="628650" lvl="1" indent="-171450">
              <a:buFontTx/>
              <a:buChar char="-"/>
            </a:pPr>
            <a:r>
              <a:rPr lang="en-CA" sz="1200" kern="1200" dirty="0" smtClean="0">
                <a:solidFill>
                  <a:schemeClr val="tx1"/>
                </a:solidFill>
                <a:effectLst/>
                <a:latin typeface="+mn-lt"/>
                <a:ea typeface="+mn-ea"/>
                <a:cs typeface="+mn-cs"/>
              </a:rPr>
              <a:t>Disability Influences and Behavioral Differences. At times, peers merely overlooked social overtures of children with disabilities. </a:t>
            </a:r>
          </a:p>
          <a:p>
            <a:pPr marL="628650" lvl="1" indent="-171450">
              <a:buFontTx/>
              <a:buChar char="-"/>
            </a:pPr>
            <a:r>
              <a:rPr lang="en-CA" sz="1200" kern="1200" dirty="0" err="1" smtClean="0">
                <a:solidFill>
                  <a:schemeClr val="tx1"/>
                </a:solidFill>
                <a:effectLst/>
                <a:latin typeface="+mn-lt"/>
                <a:ea typeface="+mn-ea"/>
                <a:cs typeface="+mn-cs"/>
              </a:rPr>
              <a:t>anguage</a:t>
            </a:r>
            <a:r>
              <a:rPr lang="en-CA" sz="1200" kern="1200" dirty="0" smtClean="0">
                <a:solidFill>
                  <a:schemeClr val="tx1"/>
                </a:solidFill>
                <a:effectLst/>
                <a:latin typeface="+mn-lt"/>
                <a:ea typeface="+mn-ea"/>
                <a:cs typeface="+mn-cs"/>
              </a:rPr>
              <a:t> and Communication Issues. A major barrier to belonging was the failure of children to communicate because of a child's disability or because children did not share a common language. </a:t>
            </a:r>
          </a:p>
        </p:txBody>
      </p:sp>
      <p:sp>
        <p:nvSpPr>
          <p:cNvPr id="4" name="Slide Number Placeholder 3"/>
          <p:cNvSpPr>
            <a:spLocks noGrp="1"/>
          </p:cNvSpPr>
          <p:nvPr>
            <p:ph type="sldNum" sz="quarter" idx="10"/>
          </p:nvPr>
        </p:nvSpPr>
        <p:spPr/>
        <p:txBody>
          <a:bodyPr/>
          <a:lstStyle/>
          <a:p>
            <a:fld id="{6FA120B6-1DB4-4550-AF65-B1452A892954}" type="slidenum">
              <a:rPr lang="en-CA" smtClean="0"/>
              <a:t>25</a:t>
            </a:fld>
            <a:endParaRPr lang="en-CA"/>
          </a:p>
        </p:txBody>
      </p:sp>
    </p:spTree>
    <p:extLst>
      <p:ext uri="{BB962C8B-B14F-4D97-AF65-F5344CB8AC3E}">
        <p14:creationId xmlns:p14="http://schemas.microsoft.com/office/powerpoint/2010/main" val="24824757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https://slideplayer.com/slide/13572624/ Performance and Development Cycle,</a:t>
            </a:r>
            <a:r>
              <a:rPr lang="en-CA" baseline="0" dirty="0" smtClean="0"/>
              <a:t> </a:t>
            </a:r>
            <a:r>
              <a:rPr lang="en-CA" dirty="0" smtClean="0"/>
              <a:t>Buck Manning 2017 University of Victoria</a:t>
            </a:r>
            <a:endParaRPr lang="en-CA" dirty="0"/>
          </a:p>
        </p:txBody>
      </p:sp>
      <p:sp>
        <p:nvSpPr>
          <p:cNvPr id="4" name="Slide Number Placeholder 3"/>
          <p:cNvSpPr>
            <a:spLocks noGrp="1"/>
          </p:cNvSpPr>
          <p:nvPr>
            <p:ph type="sldNum" sz="quarter" idx="10"/>
          </p:nvPr>
        </p:nvSpPr>
        <p:spPr/>
        <p:txBody>
          <a:bodyPr/>
          <a:lstStyle/>
          <a:p>
            <a:fld id="{6FA120B6-1DB4-4550-AF65-B1452A892954}" type="slidenum">
              <a:rPr lang="en-CA" smtClean="0"/>
              <a:t>26</a:t>
            </a:fld>
            <a:endParaRPr lang="en-CA"/>
          </a:p>
        </p:txBody>
      </p:sp>
    </p:spTree>
    <p:extLst>
      <p:ext uri="{BB962C8B-B14F-4D97-AF65-F5344CB8AC3E}">
        <p14:creationId xmlns:p14="http://schemas.microsoft.com/office/powerpoint/2010/main" val="16795560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CA" dirty="0" smtClean="0"/>
          </a:p>
          <a:p>
            <a:r>
              <a:rPr lang="en-CA" dirty="0" smtClean="0">
                <a:hlinkClick r:id="rId3"/>
              </a:rPr>
              <a:t>Unlock culture with ongoing recognition and feedback.</a:t>
            </a:r>
            <a:r>
              <a:rPr lang="en-CA" dirty="0" smtClean="0"/>
              <a:t> </a:t>
            </a:r>
          </a:p>
          <a:p>
            <a:r>
              <a:rPr lang="en-CA" dirty="0" smtClean="0"/>
              <a:t>Hi5 is an app that helps you measure and promote appreciation, goals, culture and happiness across your entire company.</a:t>
            </a:r>
          </a:p>
          <a:p>
            <a:endParaRPr lang="en-CA" dirty="0" smtClean="0"/>
          </a:p>
          <a:p>
            <a:endParaRPr lang="en-CA" dirty="0"/>
          </a:p>
        </p:txBody>
      </p:sp>
      <p:sp>
        <p:nvSpPr>
          <p:cNvPr id="4" name="Slide Number Placeholder 3"/>
          <p:cNvSpPr>
            <a:spLocks noGrp="1"/>
          </p:cNvSpPr>
          <p:nvPr>
            <p:ph type="sldNum" sz="quarter" idx="10"/>
          </p:nvPr>
        </p:nvSpPr>
        <p:spPr/>
        <p:txBody>
          <a:bodyPr/>
          <a:lstStyle/>
          <a:p>
            <a:fld id="{6FA120B6-1DB4-4550-AF65-B1452A892954}" type="slidenum">
              <a:rPr lang="en-CA" smtClean="0"/>
              <a:t>27</a:t>
            </a:fld>
            <a:endParaRPr lang="en-CA"/>
          </a:p>
        </p:txBody>
      </p:sp>
    </p:spTree>
    <p:extLst>
      <p:ext uri="{BB962C8B-B14F-4D97-AF65-F5344CB8AC3E}">
        <p14:creationId xmlns:p14="http://schemas.microsoft.com/office/powerpoint/2010/main" val="11527739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 Verge - </a:t>
            </a:r>
            <a:r>
              <a:rPr lang="en-CA" dirty="0" err="1" smtClean="0"/>
              <a:t>Klout</a:t>
            </a:r>
            <a:r>
              <a:rPr lang="en-CA" dirty="0" smtClean="0"/>
              <a:t> is out and there’s nary a pout:</a:t>
            </a:r>
            <a:r>
              <a:rPr lang="en-CA" baseline="0" dirty="0" smtClean="0"/>
              <a:t> </a:t>
            </a:r>
            <a:r>
              <a:rPr lang="en-CA" dirty="0" smtClean="0"/>
              <a:t>No more arguing about your useless score</a:t>
            </a:r>
          </a:p>
          <a:p>
            <a:r>
              <a:rPr lang="en-CA" dirty="0" smtClean="0"/>
              <a:t>By Shannon Liao  May 10, 2018, 3:35pm EDT</a:t>
            </a:r>
          </a:p>
          <a:p>
            <a:r>
              <a:rPr lang="en-CA" dirty="0" smtClean="0"/>
              <a:t>https://www.theverge.com/tldr/2018/5/10/17340714/klout-lithium-social-media-reputation-tool-clout </a:t>
            </a:r>
          </a:p>
          <a:p>
            <a:endParaRPr lang="en-CA" dirty="0" smtClean="0"/>
          </a:p>
          <a:p>
            <a:r>
              <a:rPr lang="en-CA" dirty="0" smtClean="0"/>
              <a:t>Social Media Today. </a:t>
            </a:r>
            <a:r>
              <a:rPr lang="en-CA" dirty="0" err="1" smtClean="0"/>
              <a:t>Wanna</a:t>
            </a:r>
            <a:r>
              <a:rPr lang="en-CA" dirty="0" smtClean="0"/>
              <a:t>' Know How Your </a:t>
            </a:r>
            <a:r>
              <a:rPr lang="en-CA" dirty="0" err="1" smtClean="0"/>
              <a:t>Klout</a:t>
            </a:r>
            <a:r>
              <a:rPr lang="en-CA" dirty="0" smtClean="0"/>
              <a:t> Score is Really Calculated? https://www.socialmediatoday.com/social-business/adhutchinson/2015-10-31/wanna-know-how-your-klout-score-really-calculated </a:t>
            </a:r>
          </a:p>
          <a:p>
            <a:r>
              <a:rPr lang="en-CA" dirty="0" smtClean="0"/>
              <a:t> Andrew Hutchinson Oct. 31, 2015</a:t>
            </a:r>
          </a:p>
          <a:p>
            <a:r>
              <a:rPr lang="en-CA" dirty="0" smtClean="0"/>
              <a:t>“</a:t>
            </a:r>
            <a:r>
              <a:rPr lang="en-CA" i="1" dirty="0" smtClean="0"/>
              <a:t>"In this work, we present the </a:t>
            </a:r>
            <a:r>
              <a:rPr lang="en-CA" i="1" dirty="0" err="1" smtClean="0"/>
              <a:t>Klout</a:t>
            </a:r>
            <a:r>
              <a:rPr lang="en-CA" i="1" dirty="0" smtClean="0"/>
              <a:t> Score, an influence scoring system that assigns scores to 750 million users across 9 different social networks on a daily basis. We propose a hierarchical framework for generating an influence score for each user, by incorporating information for the user from multiple networks and communities. Over 3600 features that capture signals of influential interactions are aggregated across multiple dimensions for each user. The features are </a:t>
            </a:r>
            <a:r>
              <a:rPr lang="en-CA" i="1" dirty="0" err="1" smtClean="0"/>
              <a:t>scalably</a:t>
            </a:r>
            <a:r>
              <a:rPr lang="en-CA" i="1" dirty="0" smtClean="0"/>
              <a:t> generated by processing over 45 billion interactions from social networks every day, as well as by incorporating factors that indicate real world influence." “</a:t>
            </a:r>
            <a:endParaRPr lang="en-CA" dirty="0"/>
          </a:p>
        </p:txBody>
      </p:sp>
      <p:sp>
        <p:nvSpPr>
          <p:cNvPr id="4" name="Slide Number Placeholder 3"/>
          <p:cNvSpPr>
            <a:spLocks noGrp="1"/>
          </p:cNvSpPr>
          <p:nvPr>
            <p:ph type="sldNum" sz="quarter" idx="10"/>
          </p:nvPr>
        </p:nvSpPr>
        <p:spPr/>
        <p:txBody>
          <a:bodyPr/>
          <a:lstStyle/>
          <a:p>
            <a:fld id="{6FA120B6-1DB4-4550-AF65-B1452A892954}" type="slidenum">
              <a:rPr lang="en-CA" smtClean="0"/>
              <a:t>28</a:t>
            </a:fld>
            <a:endParaRPr lang="en-CA"/>
          </a:p>
        </p:txBody>
      </p:sp>
    </p:spTree>
    <p:extLst>
      <p:ext uri="{BB962C8B-B14F-4D97-AF65-F5344CB8AC3E}">
        <p14:creationId xmlns:p14="http://schemas.microsoft.com/office/powerpoint/2010/main" val="232594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https://www.shrm.org/hr-today/trends-and-forecasting/research-and-surveys/Documents/SHRM-GloboforceEmployeeRecognition%202018.pdf</a:t>
            </a:r>
          </a:p>
          <a:p>
            <a:endParaRPr lang="en-CA" dirty="0" smtClean="0"/>
          </a:p>
          <a:p>
            <a:pPr marL="171450" indent="-171450">
              <a:buFontTx/>
              <a:buChar char="-"/>
            </a:pPr>
            <a:r>
              <a:rPr lang="en-CA" dirty="0" smtClean="0"/>
              <a:t>two-thirds of HR professionals agree employee recognition helps with retention</a:t>
            </a:r>
          </a:p>
          <a:p>
            <a:pPr marL="171450" indent="-171450">
              <a:buFontTx/>
              <a:buChar char="-"/>
            </a:pPr>
            <a:r>
              <a:rPr lang="en-CA" dirty="0" smtClean="0"/>
              <a:t>Employee recognition improves workplace culture, HR says</a:t>
            </a:r>
          </a:p>
          <a:p>
            <a:pPr marL="171450" indent="-171450">
              <a:buFontTx/>
              <a:buChar char="-"/>
            </a:pPr>
            <a:r>
              <a:rPr lang="en-CA" dirty="0" smtClean="0"/>
              <a:t>Effective recognition programs are linked to organizational values and talent strategy</a:t>
            </a:r>
          </a:p>
          <a:p>
            <a:pPr marL="171450" indent="-171450">
              <a:buFontTx/>
              <a:buChar char="-"/>
            </a:pPr>
            <a:endParaRPr lang="en-CA" dirty="0" smtClean="0"/>
          </a:p>
          <a:p>
            <a:pPr marL="0" indent="0">
              <a:buFontTx/>
              <a:buNone/>
            </a:pPr>
            <a:r>
              <a:rPr lang="en-CA" dirty="0" smtClean="0"/>
              <a:t>How do you recognize – popularity contests?</a:t>
            </a:r>
            <a:r>
              <a:rPr lang="en-CA" baseline="0" dirty="0" smtClean="0"/>
              <a:t> Competitions?</a:t>
            </a:r>
          </a:p>
          <a:p>
            <a:pPr marL="0" indent="0">
              <a:buFontTx/>
              <a:buNone/>
            </a:pPr>
            <a:r>
              <a:rPr lang="en-CA" baseline="0" dirty="0" smtClean="0"/>
              <a:t>Form of recognition? </a:t>
            </a:r>
            <a:r>
              <a:rPr lang="en-CA" baseline="0" dirty="0" err="1" smtClean="0"/>
              <a:t>Attaboy</a:t>
            </a:r>
            <a:r>
              <a:rPr lang="en-CA" baseline="0" dirty="0" smtClean="0"/>
              <a:t>? Award? Promotion?</a:t>
            </a:r>
            <a:endParaRPr lang="en-CA" dirty="0"/>
          </a:p>
        </p:txBody>
      </p:sp>
      <p:sp>
        <p:nvSpPr>
          <p:cNvPr id="4" name="Slide Number Placeholder 3"/>
          <p:cNvSpPr>
            <a:spLocks noGrp="1"/>
          </p:cNvSpPr>
          <p:nvPr>
            <p:ph type="sldNum" sz="quarter" idx="10"/>
          </p:nvPr>
        </p:nvSpPr>
        <p:spPr/>
        <p:txBody>
          <a:bodyPr/>
          <a:lstStyle/>
          <a:p>
            <a:fld id="{6FA120B6-1DB4-4550-AF65-B1452A892954}" type="slidenum">
              <a:rPr lang="en-CA" smtClean="0"/>
              <a:t>29</a:t>
            </a:fld>
            <a:endParaRPr lang="en-CA"/>
          </a:p>
        </p:txBody>
      </p:sp>
    </p:spTree>
    <p:extLst>
      <p:ext uri="{BB962C8B-B14F-4D97-AF65-F5344CB8AC3E}">
        <p14:creationId xmlns:p14="http://schemas.microsoft.com/office/powerpoint/2010/main" val="14731090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https://www.capterra.com/employee-recognition-software/</a:t>
            </a:r>
          </a:p>
          <a:p>
            <a:endParaRPr lang="en-CA" dirty="0" smtClean="0"/>
          </a:p>
          <a:p>
            <a:pPr marL="171450" indent="-171450">
              <a:buFontTx/>
              <a:buChar char="-"/>
            </a:pPr>
            <a:r>
              <a:rPr lang="en-CA" dirty="0" err="1" smtClean="0"/>
              <a:t>BucketList</a:t>
            </a:r>
            <a:r>
              <a:rPr lang="en-CA" dirty="0" smtClean="0"/>
              <a:t> - http://unbouncepages.com/bucketlist-employee-recognition-software/ </a:t>
            </a:r>
            <a:r>
              <a:rPr lang="en-CA" baseline="0" dirty="0" smtClean="0"/>
              <a:t> (but notice how loopy the descriptions are – </a:t>
            </a:r>
            <a:r>
              <a:rPr lang="en-CA" baseline="0" dirty="0" err="1" smtClean="0"/>
              <a:t>eg</a:t>
            </a:r>
            <a:r>
              <a:rPr lang="en-CA" baseline="0" dirty="0" smtClean="0"/>
              <a:t>/. ‘Get married. Based on interest: food; Eat pasta in Rome, based on interest: nature )</a:t>
            </a:r>
            <a:endParaRPr lang="en-CA" dirty="0" smtClean="0"/>
          </a:p>
          <a:p>
            <a:pPr marL="171450" indent="-171450">
              <a:buFontTx/>
              <a:buChar char="-"/>
            </a:pPr>
            <a:r>
              <a:rPr lang="en-CA" dirty="0" err="1" smtClean="0"/>
              <a:t>Preciate</a:t>
            </a:r>
            <a:r>
              <a:rPr lang="en-CA" dirty="0" smtClean="0"/>
              <a:t>: https://join.preciate.com/preciate-demo</a:t>
            </a:r>
          </a:p>
          <a:p>
            <a:pPr marL="171450" indent="-171450">
              <a:buFontTx/>
              <a:buChar char="-"/>
            </a:pPr>
            <a:r>
              <a:rPr lang="en-CA" dirty="0" err="1" smtClean="0"/>
              <a:t>Kidos</a:t>
            </a:r>
            <a:r>
              <a:rPr lang="en-CA" dirty="0" smtClean="0"/>
              <a:t>, </a:t>
            </a:r>
            <a:r>
              <a:rPr lang="en-CA" dirty="0" err="1" smtClean="0"/>
              <a:t>Guusto</a:t>
            </a:r>
            <a:r>
              <a:rPr lang="en-CA" dirty="0" smtClean="0"/>
              <a:t>, </a:t>
            </a:r>
            <a:r>
              <a:rPr lang="en-CA" dirty="0" err="1" smtClean="0"/>
              <a:t>etc</a:t>
            </a:r>
            <a:endParaRPr lang="en-CA" dirty="0"/>
          </a:p>
        </p:txBody>
      </p:sp>
      <p:sp>
        <p:nvSpPr>
          <p:cNvPr id="4" name="Slide Number Placeholder 3"/>
          <p:cNvSpPr>
            <a:spLocks noGrp="1"/>
          </p:cNvSpPr>
          <p:nvPr>
            <p:ph type="sldNum" sz="quarter" idx="10"/>
          </p:nvPr>
        </p:nvSpPr>
        <p:spPr/>
        <p:txBody>
          <a:bodyPr/>
          <a:lstStyle/>
          <a:p>
            <a:fld id="{6FA120B6-1DB4-4550-AF65-B1452A892954}" type="slidenum">
              <a:rPr lang="en-CA" smtClean="0"/>
              <a:t>30</a:t>
            </a:fld>
            <a:endParaRPr lang="en-CA"/>
          </a:p>
        </p:txBody>
      </p:sp>
    </p:spTree>
    <p:extLst>
      <p:ext uri="{BB962C8B-B14F-4D97-AF65-F5344CB8AC3E}">
        <p14:creationId xmlns:p14="http://schemas.microsoft.com/office/powerpoint/2010/main" val="40670776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err="1" smtClean="0"/>
              <a:t>OneHub</a:t>
            </a:r>
            <a:r>
              <a:rPr lang="en-CA" baseline="0" dirty="0" smtClean="0"/>
              <a:t> – Recognition - https://www.hellobenefex.com/onehub/reward-recognition/</a:t>
            </a:r>
          </a:p>
          <a:p>
            <a:endParaRPr lang="en-CA" baseline="0" dirty="0" smtClean="0"/>
          </a:p>
          <a:p>
            <a:r>
              <a:rPr lang="en-CA" baseline="0" dirty="0" smtClean="0"/>
              <a:t>But more commonly – LinkedIn </a:t>
            </a:r>
            <a:endParaRPr lang="en-CA" dirty="0"/>
          </a:p>
        </p:txBody>
      </p:sp>
      <p:sp>
        <p:nvSpPr>
          <p:cNvPr id="4" name="Slide Number Placeholder 3"/>
          <p:cNvSpPr>
            <a:spLocks noGrp="1"/>
          </p:cNvSpPr>
          <p:nvPr>
            <p:ph type="sldNum" sz="quarter" idx="10"/>
          </p:nvPr>
        </p:nvSpPr>
        <p:spPr/>
        <p:txBody>
          <a:bodyPr/>
          <a:lstStyle/>
          <a:p>
            <a:fld id="{6FA120B6-1DB4-4550-AF65-B1452A892954}" type="slidenum">
              <a:rPr lang="en-CA" smtClean="0"/>
              <a:t>31</a:t>
            </a:fld>
            <a:endParaRPr lang="en-CA"/>
          </a:p>
        </p:txBody>
      </p:sp>
    </p:spTree>
    <p:extLst>
      <p:ext uri="{BB962C8B-B14F-4D97-AF65-F5344CB8AC3E}">
        <p14:creationId xmlns:p14="http://schemas.microsoft.com/office/powerpoint/2010/main" val="2776053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From: http://cornwellinc.com/tools/competency/description.html </a:t>
            </a:r>
          </a:p>
          <a:p>
            <a:endParaRPr lang="en-CA" dirty="0" smtClean="0"/>
          </a:p>
          <a:p>
            <a:r>
              <a:rPr lang="en-CA" dirty="0" smtClean="0"/>
              <a:t>What Are Competency Models?</a:t>
            </a:r>
          </a:p>
          <a:p>
            <a:endParaRPr lang="en-CA" dirty="0" smtClean="0"/>
          </a:p>
          <a:p>
            <a:r>
              <a:rPr lang="en-CA" dirty="0" smtClean="0"/>
              <a:t>A competency model is a detailed, behaviorally specific description of the skills and traits that employees need to be effective in a job.</a:t>
            </a:r>
          </a:p>
          <a:p>
            <a:endParaRPr lang="en-CA" dirty="0" smtClean="0"/>
          </a:p>
          <a:p>
            <a:r>
              <a:rPr lang="en-CA" dirty="0" smtClean="0"/>
              <a:t>Characteristics of a Competency Model:</a:t>
            </a:r>
          </a:p>
          <a:p>
            <a:endParaRPr lang="en-CA" dirty="0" smtClean="0"/>
          </a:p>
          <a:p>
            <a:r>
              <a:rPr lang="en-CA" dirty="0" smtClean="0"/>
              <a:t>    Between 18 and 20 competencies, with definitions.</a:t>
            </a:r>
          </a:p>
          <a:p>
            <a:r>
              <a:rPr lang="en-CA" dirty="0" smtClean="0"/>
              <a:t>    Describes what is needed for effective or superior performance for a specific job.</a:t>
            </a:r>
          </a:p>
          <a:p>
            <a:r>
              <a:rPr lang="en-CA" dirty="0" smtClean="0"/>
              <a:t>    Often grouped in 3 to 5 clusters.</a:t>
            </a:r>
          </a:p>
          <a:p>
            <a:r>
              <a:rPr lang="en-CA" dirty="0" smtClean="0"/>
              <a:t>    Each competency may have a set of behavioral indicators.</a:t>
            </a:r>
          </a:p>
          <a:p>
            <a:endParaRPr lang="en-CA" dirty="0" smtClean="0"/>
          </a:p>
          <a:p>
            <a:r>
              <a:rPr lang="en-CA" dirty="0" smtClean="0"/>
              <a:t>Knowing the competencies for a job enables one to select jobholders who already possess some of the competencies and are therefore more likely than other candidates to achieve effective or superior performance and to receive rewards and recognition that cause them to remain in the organization.</a:t>
            </a:r>
          </a:p>
          <a:p>
            <a:r>
              <a:rPr lang="en-CA" dirty="0" smtClean="0"/>
              <a:t>What are competencies?</a:t>
            </a:r>
          </a:p>
          <a:p>
            <a:endParaRPr lang="en-CA" dirty="0" smtClean="0"/>
          </a:p>
          <a:p>
            <a:r>
              <a:rPr lang="en-CA" dirty="0" smtClean="0"/>
              <a:t>A competency is a trait, characteristic, skill or knowledge that is needed to perform a particular job. A competency can be technical, non-technical or foundational. </a:t>
            </a:r>
            <a:endParaRPr lang="en-CA" dirty="0"/>
          </a:p>
        </p:txBody>
      </p:sp>
      <p:sp>
        <p:nvSpPr>
          <p:cNvPr id="4" name="Slide Number Placeholder 3"/>
          <p:cNvSpPr>
            <a:spLocks noGrp="1"/>
          </p:cNvSpPr>
          <p:nvPr>
            <p:ph type="sldNum" sz="quarter" idx="10"/>
          </p:nvPr>
        </p:nvSpPr>
        <p:spPr/>
        <p:txBody>
          <a:bodyPr/>
          <a:lstStyle/>
          <a:p>
            <a:fld id="{6FA120B6-1DB4-4550-AF65-B1452A892954}" type="slidenum">
              <a:rPr lang="en-CA" smtClean="0"/>
              <a:t>3</a:t>
            </a:fld>
            <a:endParaRPr lang="en-CA"/>
          </a:p>
        </p:txBody>
      </p:sp>
    </p:spTree>
    <p:extLst>
      <p:ext uri="{BB962C8B-B14F-4D97-AF65-F5344CB8AC3E}">
        <p14:creationId xmlns:p14="http://schemas.microsoft.com/office/powerpoint/2010/main" val="42886006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CA" dirty="0" smtClean="0"/>
              <a:t>Knower as an ethical concept: From Epistemic Agency to Mutual Recognition </a:t>
            </a:r>
            <a:r>
              <a:rPr lang="en-CA" u="sng" dirty="0" smtClean="0">
                <a:hlinkClick r:id="rId3"/>
              </a:rPr>
              <a:t>https://ojs.lib.uwo.ca/index.php/fpq/article/view/6228/4985</a:t>
            </a:r>
            <a:r>
              <a:rPr lang="en-CA" dirty="0" smtClean="0"/>
              <a:t>  </a:t>
            </a:r>
            <a:endParaRPr lang="en-CA" dirty="0" smtClean="0">
              <a:effectLst/>
            </a:endParaRPr>
          </a:p>
          <a:p>
            <a:r>
              <a:rPr lang="en-CA" dirty="0" smtClean="0"/>
              <a:t>Matthew Congdon</a:t>
            </a:r>
          </a:p>
          <a:p>
            <a:endParaRPr lang="en-CA"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smtClean="0"/>
              <a:t>(Recognition is not causation; it is based on association, not cause – </a:t>
            </a:r>
            <a:r>
              <a:rPr lang="en-CA" dirty="0" err="1" smtClean="0"/>
              <a:t>eg</a:t>
            </a:r>
            <a:r>
              <a:rPr lang="en-CA" dirty="0" smtClean="0"/>
              <a:t>. Vitamin D &amp; </a:t>
            </a:r>
            <a:r>
              <a:rPr lang="en-CA" dirty="0" err="1" smtClean="0"/>
              <a:t>Covid</a:t>
            </a:r>
            <a:r>
              <a:rPr lang="en-CA"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smtClean="0"/>
              <a:t>The Philosophical Foundations of Human Cognition (Section II)</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smtClean="0"/>
              <a:t>2004 Edward G. </a:t>
            </a:r>
            <a:r>
              <a:rPr lang="en-CA" dirty="0" err="1" smtClean="0"/>
              <a:t>Rozycki</a:t>
            </a:r>
            <a:endParaRPr lang="en-CA"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smtClean="0"/>
              <a:t>Part 3 : Recognition and Knowing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smtClean="0"/>
              <a:t>https://www.newfoundations.com/CogTheo/CogTheo2.html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smtClean="0"/>
          </a:p>
          <a:p>
            <a:endParaRPr lang="en-CA" dirty="0"/>
          </a:p>
        </p:txBody>
      </p:sp>
      <p:sp>
        <p:nvSpPr>
          <p:cNvPr id="4" name="Slide Number Placeholder 3"/>
          <p:cNvSpPr>
            <a:spLocks noGrp="1"/>
          </p:cNvSpPr>
          <p:nvPr>
            <p:ph type="sldNum" sz="quarter" idx="10"/>
          </p:nvPr>
        </p:nvSpPr>
        <p:spPr/>
        <p:txBody>
          <a:bodyPr/>
          <a:lstStyle/>
          <a:p>
            <a:fld id="{6FA120B6-1DB4-4550-AF65-B1452A892954}" type="slidenum">
              <a:rPr lang="en-CA" smtClean="0"/>
              <a:t>32</a:t>
            </a:fld>
            <a:endParaRPr lang="en-CA"/>
          </a:p>
        </p:txBody>
      </p:sp>
    </p:spTree>
    <p:extLst>
      <p:ext uri="{BB962C8B-B14F-4D97-AF65-F5344CB8AC3E}">
        <p14:creationId xmlns:p14="http://schemas.microsoft.com/office/powerpoint/2010/main" val="37767330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Seeing is recognizing</a:t>
            </a:r>
          </a:p>
          <a:p>
            <a:endParaRPr lang="en-CA" dirty="0"/>
          </a:p>
        </p:txBody>
      </p:sp>
      <p:sp>
        <p:nvSpPr>
          <p:cNvPr id="4" name="Slide Number Placeholder 3"/>
          <p:cNvSpPr>
            <a:spLocks noGrp="1"/>
          </p:cNvSpPr>
          <p:nvPr>
            <p:ph type="sldNum" sz="quarter" idx="10"/>
          </p:nvPr>
        </p:nvSpPr>
        <p:spPr/>
        <p:txBody>
          <a:bodyPr/>
          <a:lstStyle/>
          <a:p>
            <a:fld id="{6FA120B6-1DB4-4550-AF65-B1452A892954}" type="slidenum">
              <a:rPr lang="en-CA" smtClean="0"/>
              <a:t>33</a:t>
            </a:fld>
            <a:endParaRPr lang="en-CA"/>
          </a:p>
        </p:txBody>
      </p:sp>
    </p:spTree>
    <p:extLst>
      <p:ext uri="{BB962C8B-B14F-4D97-AF65-F5344CB8AC3E}">
        <p14:creationId xmlns:p14="http://schemas.microsoft.com/office/powerpoint/2010/main" val="34463923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We are not teaching people what to know, we are teaching them how to see</a:t>
            </a:r>
          </a:p>
          <a:p>
            <a:endParaRPr lang="en-CA" dirty="0"/>
          </a:p>
        </p:txBody>
      </p:sp>
      <p:sp>
        <p:nvSpPr>
          <p:cNvPr id="4" name="Slide Number Placeholder 3"/>
          <p:cNvSpPr>
            <a:spLocks noGrp="1"/>
          </p:cNvSpPr>
          <p:nvPr>
            <p:ph type="sldNum" sz="quarter" idx="10"/>
          </p:nvPr>
        </p:nvSpPr>
        <p:spPr/>
        <p:txBody>
          <a:bodyPr/>
          <a:lstStyle/>
          <a:p>
            <a:fld id="{6FA120B6-1DB4-4550-AF65-B1452A892954}" type="slidenum">
              <a:rPr lang="en-CA" smtClean="0"/>
              <a:t>34</a:t>
            </a:fld>
            <a:endParaRPr lang="en-CA"/>
          </a:p>
        </p:txBody>
      </p:sp>
    </p:spTree>
    <p:extLst>
      <p:ext uri="{BB962C8B-B14F-4D97-AF65-F5344CB8AC3E}">
        <p14:creationId xmlns:p14="http://schemas.microsoft.com/office/powerpoint/2010/main" val="16478802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FA120B6-1DB4-4550-AF65-B1452A892954}" type="slidenum">
              <a:rPr lang="en-CA" smtClean="0"/>
              <a:t>35</a:t>
            </a:fld>
            <a:endParaRPr lang="en-CA"/>
          </a:p>
        </p:txBody>
      </p:sp>
    </p:spTree>
    <p:extLst>
      <p:ext uri="{BB962C8B-B14F-4D97-AF65-F5344CB8AC3E}">
        <p14:creationId xmlns:p14="http://schemas.microsoft.com/office/powerpoint/2010/main" val="12053132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smtClean="0"/>
              <a:t>Basic AI – classification, pattern recognition, natural language</a:t>
            </a:r>
            <a:r>
              <a:rPr lang="en-CA" baseline="0" dirty="0" smtClean="0"/>
              <a:t> processing (and speech recognition), </a:t>
            </a:r>
            <a:r>
              <a:rPr lang="en-CA" baseline="0" dirty="0" err="1" smtClean="0"/>
              <a:t>ocr</a:t>
            </a:r>
            <a:endParaRPr lang="en-CA" baseline="0" dirty="0" smtClean="0"/>
          </a:p>
          <a:p>
            <a:endParaRPr lang="en-CA" dirty="0"/>
          </a:p>
        </p:txBody>
      </p:sp>
      <p:sp>
        <p:nvSpPr>
          <p:cNvPr id="4" name="Slide Number Placeholder 3"/>
          <p:cNvSpPr>
            <a:spLocks noGrp="1"/>
          </p:cNvSpPr>
          <p:nvPr>
            <p:ph type="sldNum" sz="quarter" idx="10"/>
          </p:nvPr>
        </p:nvSpPr>
        <p:spPr/>
        <p:txBody>
          <a:bodyPr/>
          <a:lstStyle/>
          <a:p>
            <a:fld id="{6FA120B6-1DB4-4550-AF65-B1452A892954}" type="slidenum">
              <a:rPr lang="en-CA" smtClean="0"/>
              <a:t>36</a:t>
            </a:fld>
            <a:endParaRPr lang="en-CA"/>
          </a:p>
        </p:txBody>
      </p:sp>
    </p:spTree>
    <p:extLst>
      <p:ext uri="{BB962C8B-B14F-4D97-AF65-F5344CB8AC3E}">
        <p14:creationId xmlns:p14="http://schemas.microsoft.com/office/powerpoint/2010/main" val="36535026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We tend to see what we’re looking for – how much of our perception is inference</a:t>
            </a:r>
          </a:p>
          <a:p>
            <a:endParaRPr lang="en-CA" dirty="0" smtClean="0"/>
          </a:p>
          <a:p>
            <a:r>
              <a:rPr lang="en-CA" dirty="0" smtClean="0"/>
              <a:t>Optical illusions</a:t>
            </a:r>
          </a:p>
          <a:p>
            <a:endParaRPr lang="en-CA" dirty="0" smtClean="0"/>
          </a:p>
          <a:p>
            <a:r>
              <a:rPr lang="en-CA" dirty="0" smtClean="0"/>
              <a:t>Duck-Rabbit</a:t>
            </a:r>
          </a:p>
          <a:p>
            <a:endParaRPr lang="en-CA" dirty="0" smtClean="0"/>
          </a:p>
          <a:p>
            <a:r>
              <a:rPr lang="en-CA" dirty="0" smtClean="0"/>
              <a:t>Confirmation</a:t>
            </a:r>
            <a:r>
              <a:rPr lang="en-CA" baseline="0" dirty="0" smtClean="0"/>
              <a:t> bias and all that</a:t>
            </a:r>
          </a:p>
          <a:p>
            <a:endParaRPr lang="en-CA" baseline="0" dirty="0" smtClean="0"/>
          </a:p>
          <a:p>
            <a:r>
              <a:rPr lang="en-CA" baseline="0" dirty="0" smtClean="0"/>
              <a:t>It’s hard for us to see new thing</a:t>
            </a:r>
          </a:p>
          <a:p>
            <a:endParaRPr lang="en-CA" baseline="0" dirty="0" smtClean="0"/>
          </a:p>
          <a:p>
            <a:r>
              <a:rPr lang="en-CA" baseline="0" dirty="0" smtClean="0"/>
              <a:t>human errors in recognitions - https://www.</a:t>
            </a:r>
          </a:p>
          <a:p>
            <a:endParaRPr lang="en-CA" baseline="0" dirty="0" smtClean="0"/>
          </a:p>
          <a:p>
            <a:r>
              <a:rPr lang="en-CA" baseline="0" dirty="0" smtClean="0"/>
              <a:t>nopsema.gov.au/resources/human-factors/human-error/</a:t>
            </a:r>
            <a:endParaRPr lang="en-CA" dirty="0"/>
          </a:p>
        </p:txBody>
      </p:sp>
      <p:sp>
        <p:nvSpPr>
          <p:cNvPr id="4" name="Slide Number Placeholder 3"/>
          <p:cNvSpPr>
            <a:spLocks noGrp="1"/>
          </p:cNvSpPr>
          <p:nvPr>
            <p:ph type="sldNum" sz="quarter" idx="10"/>
          </p:nvPr>
        </p:nvSpPr>
        <p:spPr/>
        <p:txBody>
          <a:bodyPr/>
          <a:lstStyle/>
          <a:p>
            <a:fld id="{6FA120B6-1DB4-4550-AF65-B1452A892954}" type="slidenum">
              <a:rPr lang="en-CA" smtClean="0"/>
              <a:t>37</a:t>
            </a:fld>
            <a:endParaRPr lang="en-CA"/>
          </a:p>
        </p:txBody>
      </p:sp>
    </p:spTree>
    <p:extLst>
      <p:ext uri="{BB962C8B-B14F-4D97-AF65-F5344CB8AC3E}">
        <p14:creationId xmlns:p14="http://schemas.microsoft.com/office/powerpoint/2010/main" val="35707104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CA" dirty="0" smtClean="0"/>
              <a:t>Examples</a:t>
            </a:r>
          </a:p>
          <a:p>
            <a:r>
              <a:rPr lang="en-CA" dirty="0" smtClean="0"/>
              <a:t>- Ballet - </a:t>
            </a:r>
            <a:r>
              <a:rPr lang="en-CA" dirty="0" smtClean="0">
                <a:hlinkClick r:id="rId3"/>
              </a:rPr>
              <a:t>https://sportsmedicine-open.springeropen.com/articles/10.1186/s40798-020-0237-5</a:t>
            </a:r>
            <a:r>
              <a:rPr lang="en-CA" dirty="0" smtClean="0"/>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CA" b="1" dirty="0" smtClean="0"/>
              <a:t>Using AWS </a:t>
            </a:r>
            <a:r>
              <a:rPr lang="en-CA" b="1" dirty="0" err="1" smtClean="0"/>
              <a:t>Rekognition</a:t>
            </a:r>
            <a:r>
              <a:rPr lang="en-CA" b="1" dirty="0" smtClean="0"/>
              <a:t> To Automatically Grade Surgical Residents - Thoughts?</a:t>
            </a:r>
            <a:endParaRPr lang="en-CA" dirty="0" smtClean="0"/>
          </a:p>
          <a:p>
            <a:r>
              <a:rPr lang="en-CA" dirty="0" smtClean="0"/>
              <a:t>Baseball analytics</a:t>
            </a:r>
          </a:p>
          <a:p>
            <a:r>
              <a:rPr lang="en-CA" dirty="0" smtClean="0"/>
              <a:t>Construction site - Buildots is developing an image recognition system that monitors every detail of an ongoing construction project and flags up delays or errors automatically.  - </a:t>
            </a:r>
            <a:r>
              <a:rPr lang="en-CA" dirty="0" smtClean="0">
                <a:hlinkClick r:id="rId4"/>
              </a:rPr>
              <a:t>https://www.technologyreview.com/2020/10/16/1010617/ai-image-recognition-construction-computer-vision-costs-delays/</a:t>
            </a:r>
            <a:r>
              <a:rPr lang="en-CA" dirty="0" smtClean="0"/>
              <a:t> </a:t>
            </a:r>
          </a:p>
          <a:p>
            <a:r>
              <a:rPr lang="en-CA" dirty="0" smtClean="0"/>
              <a:t>Medical - </a:t>
            </a:r>
            <a:r>
              <a:rPr lang="en-CA" dirty="0" smtClean="0">
                <a:hlinkClick r:id="rId5"/>
              </a:rPr>
              <a:t>https://www.futurity.org/rash-selfies-lyme-disease-artificial-intelligence-2456202-2/</a:t>
            </a:r>
            <a:r>
              <a:rPr lang="en-CA" dirty="0" smtClean="0"/>
              <a:t> - AI checks out ‘rash selfies’ to detect Lyme disease</a:t>
            </a:r>
          </a:p>
          <a:p>
            <a:r>
              <a:rPr lang="en-CA" dirty="0" smtClean="0"/>
              <a:t>Fitness  apps - applying pose estimation in fitness are Kaia, VAI Fitness Coach, Ally apps, or the Millie Fit device. - </a:t>
            </a:r>
            <a:r>
              <a:rPr lang="en-CA" dirty="0" smtClean="0">
                <a:hlinkClick r:id="rId6"/>
              </a:rPr>
              <a:t>https://www.infoq.com/articles/human-pose-estimation-ai-powered-fitness-apps/?utm_campaign=infoq_content&amp;utm_source=infoq&amp;utm_medium=feed&amp;utm_term=global</a:t>
            </a:r>
            <a:r>
              <a:rPr lang="en-CA" dirty="0" smtClean="0"/>
              <a:t> </a:t>
            </a:r>
          </a:p>
          <a:p>
            <a:r>
              <a:rPr lang="en-CA" dirty="0" smtClean="0"/>
              <a:t>How normal are you? </a:t>
            </a:r>
            <a:r>
              <a:rPr lang="en-CA" dirty="0" smtClean="0">
                <a:hlinkClick r:id="rId7"/>
              </a:rPr>
              <a:t>https://www.hownormalami.eu/</a:t>
            </a:r>
            <a:r>
              <a:rPr lang="en-CA" dirty="0" smtClean="0"/>
              <a:t> </a:t>
            </a:r>
          </a:p>
          <a:p>
            <a:endParaRPr lang="en-CA" dirty="0"/>
          </a:p>
        </p:txBody>
      </p:sp>
      <p:sp>
        <p:nvSpPr>
          <p:cNvPr id="4" name="Slide Number Placeholder 3"/>
          <p:cNvSpPr>
            <a:spLocks noGrp="1"/>
          </p:cNvSpPr>
          <p:nvPr>
            <p:ph type="sldNum" sz="quarter" idx="10"/>
          </p:nvPr>
        </p:nvSpPr>
        <p:spPr/>
        <p:txBody>
          <a:bodyPr/>
          <a:lstStyle/>
          <a:p>
            <a:fld id="{6FA120B6-1DB4-4550-AF65-B1452A892954}" type="slidenum">
              <a:rPr lang="en-CA" smtClean="0"/>
              <a:t>38</a:t>
            </a:fld>
            <a:endParaRPr lang="en-CA"/>
          </a:p>
        </p:txBody>
      </p:sp>
    </p:spTree>
    <p:extLst>
      <p:ext uri="{BB962C8B-B14F-4D97-AF65-F5344CB8AC3E}">
        <p14:creationId xmlns:p14="http://schemas.microsoft.com/office/powerpoint/2010/main" val="24113725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Using AWS </a:t>
            </a:r>
            <a:r>
              <a:rPr lang="en-CA" dirty="0" err="1" smtClean="0"/>
              <a:t>Rekognition</a:t>
            </a:r>
            <a:r>
              <a:rPr lang="en-CA" dirty="0" smtClean="0"/>
              <a:t> To Automatically Grade Surgical Residents </a:t>
            </a:r>
          </a:p>
          <a:p>
            <a:r>
              <a:rPr lang="en-CA" dirty="0" smtClean="0">
                <a:hlinkClick r:id="rId3"/>
              </a:rPr>
              <a:t>https://www.reddit.com/r/MachineLearning/comments/jgx2yy/d_using_aws_rekognition_to_automatically_grade/</a:t>
            </a:r>
            <a:r>
              <a:rPr lang="en-CA" dirty="0" smtClean="0"/>
              <a:t> </a:t>
            </a:r>
          </a:p>
          <a:p>
            <a:endParaRPr lang="en-CA" dirty="0"/>
          </a:p>
        </p:txBody>
      </p:sp>
      <p:sp>
        <p:nvSpPr>
          <p:cNvPr id="4" name="Slide Number Placeholder 3"/>
          <p:cNvSpPr>
            <a:spLocks noGrp="1"/>
          </p:cNvSpPr>
          <p:nvPr>
            <p:ph type="sldNum" sz="quarter" idx="10"/>
          </p:nvPr>
        </p:nvSpPr>
        <p:spPr/>
        <p:txBody>
          <a:bodyPr/>
          <a:lstStyle/>
          <a:p>
            <a:fld id="{6FA120B6-1DB4-4550-AF65-B1452A892954}" type="slidenum">
              <a:rPr lang="en-CA" smtClean="0"/>
              <a:t>40</a:t>
            </a:fld>
            <a:endParaRPr lang="en-CA"/>
          </a:p>
        </p:txBody>
      </p:sp>
    </p:spTree>
    <p:extLst>
      <p:ext uri="{BB962C8B-B14F-4D97-AF65-F5344CB8AC3E}">
        <p14:creationId xmlns:p14="http://schemas.microsoft.com/office/powerpoint/2010/main" val="28588636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smtClean="0">
                <a:hlinkClick r:id="rId3"/>
              </a:rPr>
              <a:t>https://www.technologyreview.com/2020/10/16/1010617/ai-image-recognition-construction-computer-vision-costs-delays/</a:t>
            </a:r>
            <a:r>
              <a:rPr lang="en-CA" dirty="0" smtClean="0"/>
              <a:t> </a:t>
            </a:r>
          </a:p>
          <a:p>
            <a:endParaRPr lang="en-CA" dirty="0" smtClean="0"/>
          </a:p>
          <a:p>
            <a:r>
              <a:rPr lang="en-CA" dirty="0" smtClean="0"/>
              <a:t>Buildots is developing an image recognition system that monitors every detail of an ongoing construction project and flags up delays or errors automatically. It is already being used by two of the biggest building firms in Europe, including UK construction giant Wates in a handful of large residential builds. Construction is essentially a kind of manufacturing, says </a:t>
            </a:r>
            <a:r>
              <a:rPr lang="en-CA" dirty="0" err="1" smtClean="0"/>
              <a:t>Danon</a:t>
            </a:r>
            <a:r>
              <a:rPr lang="en-CA" dirty="0" smtClean="0"/>
              <a:t>. If high-tech factories now use AI to manage their processes, why not construction sites?</a:t>
            </a:r>
            <a:endParaRPr lang="en-CA" dirty="0"/>
          </a:p>
        </p:txBody>
      </p:sp>
      <p:sp>
        <p:nvSpPr>
          <p:cNvPr id="4" name="Slide Number Placeholder 3"/>
          <p:cNvSpPr>
            <a:spLocks noGrp="1"/>
          </p:cNvSpPr>
          <p:nvPr>
            <p:ph type="sldNum" sz="quarter" idx="10"/>
          </p:nvPr>
        </p:nvSpPr>
        <p:spPr/>
        <p:txBody>
          <a:bodyPr/>
          <a:lstStyle/>
          <a:p>
            <a:fld id="{6FA120B6-1DB4-4550-AF65-B1452A892954}" type="slidenum">
              <a:rPr lang="en-CA" smtClean="0"/>
              <a:t>41</a:t>
            </a:fld>
            <a:endParaRPr lang="en-CA"/>
          </a:p>
        </p:txBody>
      </p:sp>
    </p:spTree>
    <p:extLst>
      <p:ext uri="{BB962C8B-B14F-4D97-AF65-F5344CB8AC3E}">
        <p14:creationId xmlns:p14="http://schemas.microsoft.com/office/powerpoint/2010/main" val="32780837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How Normal Am I?</a:t>
            </a:r>
          </a:p>
          <a:p>
            <a:endParaRPr lang="en-CA" dirty="0" smtClean="0"/>
          </a:p>
          <a:p>
            <a:r>
              <a:rPr lang="en-CA" dirty="0" err="1" smtClean="0"/>
              <a:t>Tijmen</a:t>
            </a:r>
            <a:r>
              <a:rPr lang="en-CA" dirty="0" smtClean="0"/>
              <a:t> </a:t>
            </a:r>
            <a:r>
              <a:rPr lang="en-CA" dirty="0" err="1" smtClean="0"/>
              <a:t>Schep</a:t>
            </a:r>
            <a:endParaRPr lang="en-CA" dirty="0" smtClean="0"/>
          </a:p>
          <a:p>
            <a:endParaRPr lang="en-CA" dirty="0" smtClean="0"/>
          </a:p>
          <a:p>
            <a:r>
              <a:rPr lang="en-CA" dirty="0" smtClean="0"/>
              <a:t>https://www.hownormalami.eu/</a:t>
            </a:r>
            <a:endParaRPr lang="en-CA" dirty="0"/>
          </a:p>
        </p:txBody>
      </p:sp>
      <p:sp>
        <p:nvSpPr>
          <p:cNvPr id="4" name="Slide Number Placeholder 3"/>
          <p:cNvSpPr>
            <a:spLocks noGrp="1"/>
          </p:cNvSpPr>
          <p:nvPr>
            <p:ph type="sldNum" sz="quarter" idx="10"/>
          </p:nvPr>
        </p:nvSpPr>
        <p:spPr/>
        <p:txBody>
          <a:bodyPr/>
          <a:lstStyle/>
          <a:p>
            <a:fld id="{6FA120B6-1DB4-4550-AF65-B1452A892954}" type="slidenum">
              <a:rPr lang="en-CA" smtClean="0"/>
              <a:t>42</a:t>
            </a:fld>
            <a:endParaRPr lang="en-CA"/>
          </a:p>
        </p:txBody>
      </p:sp>
    </p:spTree>
    <p:extLst>
      <p:ext uri="{BB962C8B-B14F-4D97-AF65-F5344CB8AC3E}">
        <p14:creationId xmlns:p14="http://schemas.microsoft.com/office/powerpoint/2010/main" val="101469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From:</a:t>
            </a:r>
          </a:p>
          <a:p>
            <a:endParaRPr lang="en-CA" dirty="0" smtClean="0"/>
          </a:p>
          <a:p>
            <a:r>
              <a:rPr lang="en-CA" dirty="0" smtClean="0"/>
              <a:t>Overview Of Competencies &amp; Benefits and Uses of a Competency-Based System</a:t>
            </a:r>
          </a:p>
          <a:p>
            <a:r>
              <a:rPr lang="en-CA" dirty="0" smtClean="0"/>
              <a:t>David Gay, Communications Assistant at State of CA </a:t>
            </a:r>
            <a:r>
              <a:rPr lang="en-CA" dirty="0" err="1" smtClean="0"/>
              <a:t>Dept</a:t>
            </a:r>
            <a:r>
              <a:rPr lang="en-CA" dirty="0" smtClean="0"/>
              <a:t> of Personnel Admin</a:t>
            </a:r>
          </a:p>
          <a:p>
            <a:r>
              <a:rPr lang="en-CA" dirty="0" smtClean="0"/>
              <a:t>Published on Jul 25, 2008 https://www.slideshare.net/davidgay/overview-of-competencies-benefits-and-uses-of-a-competencybased-system </a:t>
            </a:r>
          </a:p>
          <a:p>
            <a:endParaRPr lang="en-CA" dirty="0" smtClean="0"/>
          </a:p>
          <a:p>
            <a:endParaRPr lang="en-CA" dirty="0" smtClean="0"/>
          </a:p>
          <a:p>
            <a:endParaRPr lang="en-CA" dirty="0" smtClean="0"/>
          </a:p>
          <a:p>
            <a:r>
              <a:rPr lang="en-CA" dirty="0" smtClean="0"/>
              <a:t>From: </a:t>
            </a:r>
          </a:p>
          <a:p>
            <a:r>
              <a:rPr lang="en-CA" dirty="0" smtClean="0"/>
              <a:t>Invited Commentary: The Time is Now! Creating Technology Competencies for Teacher Educators</a:t>
            </a:r>
          </a:p>
          <a:p>
            <a:r>
              <a:rPr lang="en-CA" dirty="0" smtClean="0"/>
              <a:t>Teresa S. </a:t>
            </a:r>
            <a:r>
              <a:rPr lang="en-CA" dirty="0" err="1" smtClean="0"/>
              <a:t>Foulger</a:t>
            </a:r>
            <a:r>
              <a:rPr lang="en-CA" dirty="0" smtClean="0"/>
              <a:t>; Kevin J. </a:t>
            </a:r>
            <a:r>
              <a:rPr lang="en-CA" dirty="0" err="1" smtClean="0"/>
              <a:t>Graziano</a:t>
            </a:r>
            <a:r>
              <a:rPr lang="en-CA" dirty="0" smtClean="0"/>
              <a:t>; David </a:t>
            </a:r>
            <a:r>
              <a:rPr lang="en-CA" dirty="0" err="1" smtClean="0"/>
              <a:t>Slykhuis</a:t>
            </a:r>
            <a:r>
              <a:rPr lang="en-CA" dirty="0" smtClean="0"/>
              <a:t>; Denise Schmidt-Crawford; Torrey Trust</a:t>
            </a:r>
          </a:p>
          <a:p>
            <a:r>
              <a:rPr lang="en-CA" dirty="0" smtClean="0"/>
              <a:t>Journal of Technology and Teacher Education Volume 24, Number 3, July 2016 ISSN 1059-7069 Publisher: Society for Information Technology &amp; Teacher Education, Waynesville, NC USA </a:t>
            </a:r>
          </a:p>
          <a:p>
            <a:r>
              <a:rPr lang="en-CA" dirty="0" smtClean="0"/>
              <a:t>https://www.learntechlib.org/p/174099/ </a:t>
            </a:r>
          </a:p>
          <a:p>
            <a:endParaRPr lang="en-CA" dirty="0" smtClean="0"/>
          </a:p>
          <a:p>
            <a:r>
              <a:rPr lang="en-CA" dirty="0" smtClean="0"/>
              <a:t>What are Competencies?</a:t>
            </a:r>
          </a:p>
          <a:p>
            <a:r>
              <a:rPr lang="en-CA" dirty="0" smtClean="0"/>
              <a:t>Competencies have been defined as “knowledge, skills, or attitudes </a:t>
            </a:r>
          </a:p>
          <a:p>
            <a:r>
              <a:rPr lang="en-CA" dirty="0" smtClean="0"/>
              <a:t>that enable one to effectively perform the activities of a given occupation or </a:t>
            </a:r>
          </a:p>
          <a:p>
            <a:r>
              <a:rPr lang="en-CA" dirty="0" smtClean="0"/>
              <a:t>function to the standards expected in employment” (Richey, Fields, &amp; Fox-</a:t>
            </a:r>
          </a:p>
          <a:p>
            <a:r>
              <a:rPr lang="en-CA" dirty="0" smtClean="0"/>
              <a:t>on, 2001, p. 31). A comprehensive definition of competencies comes from </a:t>
            </a:r>
          </a:p>
          <a:p>
            <a:r>
              <a:rPr lang="en-CA" dirty="0" smtClean="0"/>
              <a:t>researchers Spencer and Spencer (1993) related to workplace competency: </a:t>
            </a:r>
          </a:p>
          <a:p>
            <a:r>
              <a:rPr lang="en-CA" dirty="0" smtClean="0"/>
              <a:t>integrated skills, knowledge, and attitudes that are essential to success in the </a:t>
            </a:r>
          </a:p>
          <a:p>
            <a:r>
              <a:rPr lang="en-CA" dirty="0" smtClean="0"/>
              <a:t>workplace, and may involve personal values and self-motivation, which are </a:t>
            </a:r>
          </a:p>
          <a:p>
            <a:r>
              <a:rPr lang="en-CA" dirty="0" smtClean="0"/>
              <a:t>both observable and </a:t>
            </a:r>
            <a:r>
              <a:rPr lang="en-CA" dirty="0" err="1" smtClean="0"/>
              <a:t>nonobservable</a:t>
            </a:r>
            <a:r>
              <a:rPr lang="en-CA" dirty="0" smtClean="0"/>
              <a:t>.</a:t>
            </a:r>
          </a:p>
          <a:p>
            <a:r>
              <a:rPr lang="en-CA" dirty="0" smtClean="0"/>
              <a:t>The term competencies can be traced back to </a:t>
            </a:r>
            <a:r>
              <a:rPr lang="en-CA" dirty="0" err="1" smtClean="0"/>
              <a:t>Boyatzis’s</a:t>
            </a:r>
            <a:r>
              <a:rPr lang="en-CA" dirty="0" smtClean="0"/>
              <a:t> (1982) book </a:t>
            </a:r>
          </a:p>
          <a:p>
            <a:r>
              <a:rPr lang="en-CA" dirty="0" smtClean="0"/>
              <a:t>The Competent Manager: A Model for Effective Performance. Since this </a:t>
            </a:r>
          </a:p>
          <a:p>
            <a:r>
              <a:rPr lang="en-CA" dirty="0" smtClean="0"/>
              <a:t>work was published, the term competency has been used synonymously </a:t>
            </a:r>
          </a:p>
          <a:p>
            <a:r>
              <a:rPr lang="en-CA" dirty="0" smtClean="0"/>
              <a:t>with terms such as standards, learning objectives, and skills; however, a </a:t>
            </a:r>
          </a:p>
          <a:p>
            <a:r>
              <a:rPr lang="en-CA" dirty="0" smtClean="0"/>
              <a:t>competency is a multidimensional concept (Hoffmann, 1999) and is unique-</a:t>
            </a:r>
          </a:p>
          <a:p>
            <a:r>
              <a:rPr lang="en-CA" dirty="0" err="1" smtClean="0"/>
              <a:t>ly</a:t>
            </a:r>
            <a:r>
              <a:rPr lang="en-CA" dirty="0" smtClean="0"/>
              <a:t> different from each of these terms:</a:t>
            </a:r>
          </a:p>
          <a:p>
            <a:r>
              <a:rPr lang="en-CA" dirty="0" smtClean="0"/>
              <a:t>●	Standards are used to measure or evaluate success. </a:t>
            </a:r>
          </a:p>
          <a:p>
            <a:r>
              <a:rPr lang="en-CA" dirty="0" smtClean="0"/>
              <a:t>●	Learning objectives are statements that describe the outcomes of a </a:t>
            </a:r>
          </a:p>
          <a:p>
            <a:r>
              <a:rPr lang="en-CA" dirty="0" smtClean="0"/>
              <a:t>learning activity in terms of skills, knowledge, and attitudes. </a:t>
            </a:r>
          </a:p>
          <a:p>
            <a:r>
              <a:rPr lang="en-CA" dirty="0" smtClean="0"/>
              <a:t>●	Skills are part of competencies, but competencies are more than </a:t>
            </a:r>
          </a:p>
          <a:p>
            <a:r>
              <a:rPr lang="en-CA" dirty="0" smtClean="0"/>
              <a:t>just skills. </a:t>
            </a:r>
            <a:endParaRPr lang="en-CA" dirty="0"/>
          </a:p>
        </p:txBody>
      </p:sp>
      <p:sp>
        <p:nvSpPr>
          <p:cNvPr id="4" name="Slide Number Placeholder 3"/>
          <p:cNvSpPr>
            <a:spLocks noGrp="1"/>
          </p:cNvSpPr>
          <p:nvPr>
            <p:ph type="sldNum" sz="quarter" idx="10"/>
          </p:nvPr>
        </p:nvSpPr>
        <p:spPr/>
        <p:txBody>
          <a:bodyPr/>
          <a:lstStyle/>
          <a:p>
            <a:fld id="{6FA120B6-1DB4-4550-AF65-B1452A892954}" type="slidenum">
              <a:rPr lang="en-CA" smtClean="0"/>
              <a:t>4</a:t>
            </a:fld>
            <a:endParaRPr lang="en-CA"/>
          </a:p>
        </p:txBody>
      </p:sp>
    </p:spTree>
    <p:extLst>
      <p:ext uri="{BB962C8B-B14F-4D97-AF65-F5344CB8AC3E}">
        <p14:creationId xmlns:p14="http://schemas.microsoft.com/office/powerpoint/2010/main" val="16884937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FA120B6-1DB4-4550-AF65-B1452A892954}" type="slidenum">
              <a:rPr lang="en-CA" smtClean="0"/>
              <a:t>43</a:t>
            </a:fld>
            <a:endParaRPr lang="en-CA"/>
          </a:p>
        </p:txBody>
      </p:sp>
    </p:spTree>
    <p:extLst>
      <p:ext uri="{BB962C8B-B14F-4D97-AF65-F5344CB8AC3E}">
        <p14:creationId xmlns:p14="http://schemas.microsoft.com/office/powerpoint/2010/main" val="24989329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smtClean="0"/>
              <a:t>The goal of activity recognition is to recognize common human activities in real-life settings. Accurate activity recognition is challenging because human activity is complex and highly diverse. Researchers have used several probability-based algorithms to build activity models. The hidden Markov model (HMM) and the conditional random field (CRF) are among the most popular modeling techniques. - </a:t>
            </a:r>
            <a:r>
              <a:rPr lang="en-CA" dirty="0" smtClean="0">
                <a:hlinkClick r:id="rId3"/>
              </a:rPr>
              <a:t>https://ieeexplore.ieee.org/abstract/document/5370804</a:t>
            </a:r>
            <a:r>
              <a:rPr lang="en-CA" dirty="0" smtClean="0"/>
              <a:t> </a:t>
            </a:r>
          </a:p>
          <a:p>
            <a:endParaRPr lang="en-CA" dirty="0" smtClean="0"/>
          </a:p>
          <a:p>
            <a:r>
              <a:rPr lang="en-CA" dirty="0" err="1" smtClean="0"/>
              <a:t>Eunju</a:t>
            </a:r>
            <a:r>
              <a:rPr lang="en-CA" dirty="0" smtClean="0"/>
              <a:t> Kim; Sumi </a:t>
            </a:r>
            <a:r>
              <a:rPr lang="en-CA" dirty="0" err="1" smtClean="0"/>
              <a:t>Helal</a:t>
            </a:r>
            <a:r>
              <a:rPr lang="en-CA" dirty="0" smtClean="0"/>
              <a:t>; Diane Cook. Human Activity Recognition and Pattern Discovery, in </a:t>
            </a:r>
            <a:r>
              <a:rPr lang="en-CA" i="1" dirty="0" smtClean="0"/>
              <a:t>IEEE Pervasive Computing</a:t>
            </a:r>
            <a:r>
              <a:rPr lang="en-CA" dirty="0" smtClean="0"/>
              <a:t>, vol. 9, no. 1, pp. 48-53, Jan.-March 2010, </a:t>
            </a:r>
            <a:r>
              <a:rPr lang="en-CA" dirty="0" err="1" smtClean="0"/>
              <a:t>doi</a:t>
            </a:r>
            <a:r>
              <a:rPr lang="en-CA" dirty="0" smtClean="0"/>
              <a:t>: 10.1109/MPRV.2010.7. https://ieeexplore.ieee.org/abstract/document/5370804 </a:t>
            </a:r>
          </a:p>
          <a:p>
            <a:endParaRPr lang="en-CA" dirty="0" smtClean="0"/>
          </a:p>
          <a:p>
            <a:r>
              <a:rPr lang="en-CA" dirty="0" smtClean="0"/>
              <a:t>“Complementing the idea of activity recognition is automatically recognizing activity patterns in an unsupervised fashion. Tracking only preselected activities ignores important insights that other discovered patterns can provide on the residents' habits and the nature of the environment. In addition, recognizing and tracking automatically discovered activities eliminates the need to </a:t>
            </a:r>
            <a:r>
              <a:rPr lang="en-CA" dirty="0" err="1" smtClean="0"/>
              <a:t>prelabel</a:t>
            </a:r>
            <a:r>
              <a:rPr lang="en-CA" dirty="0" smtClean="0"/>
              <a:t> data and use </a:t>
            </a:r>
            <a:r>
              <a:rPr lang="en-CA" dirty="0" smtClean="0"/>
              <a:t>It </a:t>
            </a:r>
            <a:r>
              <a:rPr lang="en-CA" dirty="0" smtClean="0"/>
              <a:t>to train recognition algorithms</a:t>
            </a:r>
            <a:r>
              <a:rPr lang="en-CA" dirty="0" smtClean="0"/>
              <a:t>.”</a:t>
            </a:r>
          </a:p>
          <a:p>
            <a:endParaRPr lang="en-CA" dirty="0" smtClean="0"/>
          </a:p>
          <a:p>
            <a:r>
              <a:rPr lang="en-CA" dirty="0" smtClean="0"/>
              <a:t>Also: https://www.innovations-report.com/information-technology/dfki-and-hitachi-jointly-develop-ai-technology-for-human-activity-recognition-of-workers/</a:t>
            </a:r>
            <a:endParaRPr lang="en-CA" dirty="0"/>
          </a:p>
        </p:txBody>
      </p:sp>
      <p:sp>
        <p:nvSpPr>
          <p:cNvPr id="4" name="Slide Number Placeholder 3"/>
          <p:cNvSpPr>
            <a:spLocks noGrp="1"/>
          </p:cNvSpPr>
          <p:nvPr>
            <p:ph type="sldNum" sz="quarter" idx="10"/>
          </p:nvPr>
        </p:nvSpPr>
        <p:spPr/>
        <p:txBody>
          <a:bodyPr/>
          <a:lstStyle/>
          <a:p>
            <a:fld id="{6FA120B6-1DB4-4550-AF65-B1452A892954}" type="slidenum">
              <a:rPr lang="en-CA" smtClean="0"/>
              <a:t>44</a:t>
            </a:fld>
            <a:endParaRPr lang="en-CA"/>
          </a:p>
        </p:txBody>
      </p:sp>
    </p:spTree>
    <p:extLst>
      <p:ext uri="{BB962C8B-B14F-4D97-AF65-F5344CB8AC3E}">
        <p14:creationId xmlns:p14="http://schemas.microsoft.com/office/powerpoint/2010/main" val="424995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smtClean="0"/>
              <a:t>Michalis </a:t>
            </a:r>
            <a:r>
              <a:rPr lang="en-CA" dirty="0" err="1" smtClean="0"/>
              <a:t>Vrigkas</a:t>
            </a:r>
            <a:r>
              <a:rPr lang="en-CA" dirty="0" smtClean="0"/>
              <a:t>, </a:t>
            </a:r>
            <a:r>
              <a:rPr lang="en-CA" dirty="0" err="1" smtClean="0"/>
              <a:t>Christophoros</a:t>
            </a:r>
            <a:r>
              <a:rPr lang="en-CA" dirty="0" smtClean="0"/>
              <a:t> Nikou and </a:t>
            </a:r>
            <a:r>
              <a:rPr lang="en-CA" dirty="0" err="1" smtClean="0"/>
              <a:t>Ioannis</a:t>
            </a:r>
            <a:r>
              <a:rPr lang="en-CA" dirty="0" smtClean="0"/>
              <a:t> A. </a:t>
            </a:r>
            <a:r>
              <a:rPr lang="en-CA" dirty="0" err="1" smtClean="0"/>
              <a:t>Kakadiaris</a:t>
            </a:r>
            <a:r>
              <a:rPr lang="en-CA" dirty="0" smtClean="0"/>
              <a:t>. A Review of Human Activity Recognition Methods</a:t>
            </a:r>
          </a:p>
          <a:p>
            <a:r>
              <a:rPr lang="en-CA" dirty="0" smtClean="0"/>
              <a:t>Frontiers in Robotics &amp;  AI, 16 November 2015 | </a:t>
            </a:r>
            <a:r>
              <a:rPr lang="en-CA" dirty="0" smtClean="0">
                <a:hlinkClick r:id="rId3"/>
              </a:rPr>
              <a:t>https://doi.org/10.3389/frobt.2015.00028</a:t>
            </a:r>
            <a:r>
              <a:rPr lang="en-CA"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smtClean="0">
              <a:hlinkClick r:id="rId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smtClean="0">
                <a:hlinkClick r:id="rId4"/>
              </a:rPr>
              <a:t>https://www.frontiersin.org/articles/10.3389/frobt.2015.00028/full</a:t>
            </a:r>
            <a:r>
              <a:rPr lang="en-CA" dirty="0" smtClean="0"/>
              <a:t> </a:t>
            </a:r>
          </a:p>
          <a:p>
            <a:endParaRPr lang="en-CA" dirty="0" smtClean="0"/>
          </a:p>
          <a:p>
            <a:r>
              <a:rPr lang="en-CA" dirty="0" smtClean="0"/>
              <a:t>Unimodal methods represent human activities from data of a single modality, such as images, and they are further categorized as: (</a:t>
            </a:r>
            <a:r>
              <a:rPr lang="en-CA" dirty="0" err="1" smtClean="0"/>
              <a:t>i</a:t>
            </a:r>
            <a:r>
              <a:rPr lang="en-CA" dirty="0" smtClean="0"/>
              <a:t>) </a:t>
            </a:r>
            <a:r>
              <a:rPr lang="en-CA" i="1" dirty="0" smtClean="0"/>
              <a:t>space-time</a:t>
            </a:r>
            <a:r>
              <a:rPr lang="en-CA" dirty="0" smtClean="0"/>
              <a:t>, (ii) </a:t>
            </a:r>
            <a:r>
              <a:rPr lang="en-CA" i="1" dirty="0" smtClean="0"/>
              <a:t>stochastic</a:t>
            </a:r>
            <a:r>
              <a:rPr lang="en-CA" dirty="0" smtClean="0"/>
              <a:t>, (iii) </a:t>
            </a:r>
            <a:r>
              <a:rPr lang="en-CA" i="1" dirty="0" smtClean="0"/>
              <a:t>rule-based</a:t>
            </a:r>
            <a:r>
              <a:rPr lang="en-CA" dirty="0" smtClean="0"/>
              <a:t>, and (iv) </a:t>
            </a:r>
            <a:r>
              <a:rPr lang="en-CA" i="1" dirty="0" smtClean="0"/>
              <a:t>shape-based methods</a:t>
            </a:r>
            <a:r>
              <a:rPr lang="en-CA" dirty="0" smtClean="0"/>
              <a:t>.</a:t>
            </a:r>
          </a:p>
          <a:p>
            <a:endParaRPr lang="en-CA" dirty="0" smtClean="0"/>
          </a:p>
          <a:p>
            <a:r>
              <a:rPr lang="en-CA" dirty="0" smtClean="0"/>
              <a:t>Multimodal methods combine features collected from different sources (</a:t>
            </a:r>
            <a:r>
              <a:rPr lang="en-CA" dirty="0" smtClean="0">
                <a:hlinkClick r:id="rId5"/>
              </a:rPr>
              <a:t>Wu et al., 2013</a:t>
            </a:r>
            <a:r>
              <a:rPr lang="en-CA" dirty="0" smtClean="0"/>
              <a:t>) and are classified into three categories: (</a:t>
            </a:r>
            <a:r>
              <a:rPr lang="en-CA" dirty="0" err="1" smtClean="0"/>
              <a:t>i</a:t>
            </a:r>
            <a:r>
              <a:rPr lang="en-CA" dirty="0" smtClean="0"/>
              <a:t>) </a:t>
            </a:r>
            <a:r>
              <a:rPr lang="en-CA" i="1" dirty="0" smtClean="0"/>
              <a:t>affective</a:t>
            </a:r>
            <a:r>
              <a:rPr lang="en-CA" dirty="0" smtClean="0"/>
              <a:t>, (ii) </a:t>
            </a:r>
            <a:r>
              <a:rPr lang="en-CA" i="1" dirty="0" smtClean="0"/>
              <a:t>behavioral</a:t>
            </a:r>
            <a:r>
              <a:rPr lang="en-CA" dirty="0" smtClean="0"/>
              <a:t>, and (iii) </a:t>
            </a:r>
            <a:r>
              <a:rPr lang="en-CA" i="1" dirty="0" smtClean="0"/>
              <a:t>social networking methods</a:t>
            </a:r>
            <a:r>
              <a:rPr lang="en-CA" dirty="0" smtClean="0"/>
              <a:t>.</a:t>
            </a:r>
          </a:p>
          <a:p>
            <a:endParaRPr lang="en-CA" dirty="0" smtClean="0"/>
          </a:p>
          <a:p>
            <a:r>
              <a:rPr lang="en-CA" dirty="0" smtClean="0"/>
              <a:t>Affective methods represent human activities according to emotional communications and the affective state of a person (</a:t>
            </a:r>
            <a:r>
              <a:rPr lang="en-CA" dirty="0" smtClean="0">
                <a:hlinkClick r:id="rId6"/>
              </a:rPr>
              <a:t>Liu et al., 2011b</a:t>
            </a:r>
            <a:r>
              <a:rPr lang="en-CA" dirty="0" smtClean="0"/>
              <a:t>; </a:t>
            </a:r>
            <a:r>
              <a:rPr lang="en-CA" dirty="0" smtClean="0">
                <a:hlinkClick r:id="rId7"/>
              </a:rPr>
              <a:t>Martinez et al., 2014</a:t>
            </a:r>
            <a:r>
              <a:rPr lang="en-CA" dirty="0" smtClean="0"/>
              <a:t>). Behavioral methods aim to recognize behavioral attributes, non-verbal multimodal cues, such as gestures, facial expressions, and auditory cues (</a:t>
            </a:r>
            <a:r>
              <a:rPr lang="en-CA" dirty="0" smtClean="0">
                <a:hlinkClick r:id="rId8"/>
              </a:rPr>
              <a:t>Song et al., 2012a</a:t>
            </a:r>
            <a:r>
              <a:rPr lang="en-CA" dirty="0" smtClean="0"/>
              <a:t>; </a:t>
            </a:r>
            <a:r>
              <a:rPr lang="en-CA" dirty="0" err="1" smtClean="0">
                <a:hlinkClick r:id="rId9"/>
              </a:rPr>
              <a:t>Vrigkas</a:t>
            </a:r>
            <a:r>
              <a:rPr lang="en-CA" dirty="0" smtClean="0">
                <a:hlinkClick r:id="rId9"/>
              </a:rPr>
              <a:t> et al., 2014b</a:t>
            </a:r>
            <a:r>
              <a:rPr lang="en-CA" dirty="0" smtClean="0"/>
              <a:t>). Finally, social networking methods model the characteristics and the behavior of humans in several layers of human-to-human interactions in social events from gestures, body motion, and speech (</a:t>
            </a:r>
            <a:r>
              <a:rPr lang="en-CA" dirty="0" smtClean="0">
                <a:hlinkClick r:id="rId10"/>
              </a:rPr>
              <a:t>Patron-Perez et al., 2012</a:t>
            </a:r>
            <a:r>
              <a:rPr lang="en-CA" dirty="0" smtClean="0"/>
              <a:t>; </a:t>
            </a:r>
            <a:r>
              <a:rPr lang="en-CA" dirty="0" err="1" smtClean="0">
                <a:hlinkClick r:id="rId11"/>
              </a:rPr>
              <a:t>Marín</a:t>
            </a:r>
            <a:r>
              <a:rPr lang="en-CA" dirty="0" smtClean="0">
                <a:hlinkClick r:id="rId11"/>
              </a:rPr>
              <a:t>-Jiménez et al., 2014</a:t>
            </a:r>
            <a:r>
              <a:rPr lang="en-CA" dirty="0" smtClean="0"/>
              <a:t>).</a:t>
            </a:r>
          </a:p>
          <a:p>
            <a:endParaRPr lang="en-CA" dirty="0" smtClean="0"/>
          </a:p>
          <a:p>
            <a:r>
              <a:rPr lang="en-CA" dirty="0" smtClean="0"/>
              <a:t>Space-time methods involve activity recognition methods, which represent human activities as a set of spatiotemporal features (</a:t>
            </a:r>
            <a:r>
              <a:rPr lang="en-CA" dirty="0" err="1" smtClean="0">
                <a:hlinkClick r:id="rId12"/>
              </a:rPr>
              <a:t>Shabani</a:t>
            </a:r>
            <a:r>
              <a:rPr lang="en-CA" dirty="0" smtClean="0">
                <a:hlinkClick r:id="rId12"/>
              </a:rPr>
              <a:t> et al., 2011</a:t>
            </a:r>
            <a:r>
              <a:rPr lang="en-CA" dirty="0" smtClean="0"/>
              <a:t>; </a:t>
            </a:r>
            <a:r>
              <a:rPr lang="en-CA" dirty="0" smtClean="0">
                <a:hlinkClick r:id="rId13"/>
              </a:rPr>
              <a:t>Li and </a:t>
            </a:r>
            <a:r>
              <a:rPr lang="en-CA" dirty="0" err="1" smtClean="0">
                <a:hlinkClick r:id="rId13"/>
              </a:rPr>
              <a:t>Zickler</a:t>
            </a:r>
            <a:r>
              <a:rPr lang="en-CA" dirty="0" smtClean="0">
                <a:hlinkClick r:id="rId13"/>
              </a:rPr>
              <a:t>, 2012</a:t>
            </a:r>
            <a:r>
              <a:rPr lang="en-CA" dirty="0" smtClean="0"/>
              <a:t>) or trajectories (</a:t>
            </a:r>
            <a:r>
              <a:rPr lang="en-CA" dirty="0" smtClean="0">
                <a:hlinkClick r:id="rId14"/>
              </a:rPr>
              <a:t>Li et al., 2012</a:t>
            </a:r>
            <a:r>
              <a:rPr lang="en-CA" dirty="0" smtClean="0"/>
              <a:t>; </a:t>
            </a:r>
            <a:r>
              <a:rPr lang="en-CA" dirty="0" err="1" smtClean="0">
                <a:hlinkClick r:id="rId15"/>
              </a:rPr>
              <a:t>Vrigkas</a:t>
            </a:r>
            <a:r>
              <a:rPr lang="en-CA" dirty="0" smtClean="0">
                <a:hlinkClick r:id="rId15"/>
              </a:rPr>
              <a:t> et al., 2013</a:t>
            </a:r>
            <a:r>
              <a:rPr lang="en-CA" dirty="0" smtClean="0"/>
              <a:t>). Stochastic methods recognize activities by applying statistical models to represent human actions (e.g., hidden Markov models) (</a:t>
            </a:r>
            <a:r>
              <a:rPr lang="en-CA" dirty="0" smtClean="0">
                <a:hlinkClick r:id="rId16"/>
              </a:rPr>
              <a:t>Lan et al., 2011</a:t>
            </a:r>
            <a:r>
              <a:rPr lang="en-CA" dirty="0" smtClean="0"/>
              <a:t>; </a:t>
            </a:r>
            <a:r>
              <a:rPr lang="en-CA" dirty="0" err="1" smtClean="0">
                <a:hlinkClick r:id="rId17"/>
              </a:rPr>
              <a:t>Iosifidis</a:t>
            </a:r>
            <a:r>
              <a:rPr lang="en-CA" dirty="0" smtClean="0">
                <a:hlinkClick r:id="rId17"/>
              </a:rPr>
              <a:t> et al., 2012a</a:t>
            </a:r>
            <a:r>
              <a:rPr lang="en-CA" dirty="0" smtClean="0"/>
              <a:t>). Rule-based methods use a set of rules to describe human activities (</a:t>
            </a:r>
            <a:r>
              <a:rPr lang="en-CA" dirty="0" err="1" smtClean="0">
                <a:hlinkClick r:id="rId18"/>
              </a:rPr>
              <a:t>Morariu</a:t>
            </a:r>
            <a:r>
              <a:rPr lang="en-CA" dirty="0" smtClean="0">
                <a:hlinkClick r:id="rId18"/>
              </a:rPr>
              <a:t> and Davis, 2011</a:t>
            </a:r>
            <a:r>
              <a:rPr lang="en-CA" dirty="0" smtClean="0"/>
              <a:t>; </a:t>
            </a:r>
            <a:r>
              <a:rPr lang="en-CA" dirty="0" smtClean="0">
                <a:hlinkClick r:id="rId19"/>
              </a:rPr>
              <a:t>Chen and </a:t>
            </a:r>
            <a:r>
              <a:rPr lang="en-CA" dirty="0" err="1" smtClean="0">
                <a:hlinkClick r:id="rId19"/>
              </a:rPr>
              <a:t>Grauman</a:t>
            </a:r>
            <a:r>
              <a:rPr lang="en-CA" dirty="0" smtClean="0">
                <a:hlinkClick r:id="rId19"/>
              </a:rPr>
              <a:t>, 2012</a:t>
            </a:r>
            <a:r>
              <a:rPr lang="en-CA" dirty="0" smtClean="0"/>
              <a:t>). Shape-based methods efficiently represent activities with high-level reasoning by modeling the motion of human body parts (</a:t>
            </a:r>
            <a:r>
              <a:rPr lang="en-CA" dirty="0" err="1" smtClean="0">
                <a:hlinkClick r:id="rId20"/>
              </a:rPr>
              <a:t>Sigal</a:t>
            </a:r>
            <a:r>
              <a:rPr lang="en-CA" dirty="0" smtClean="0">
                <a:hlinkClick r:id="rId20"/>
              </a:rPr>
              <a:t> et al., 2012b</a:t>
            </a:r>
            <a:r>
              <a:rPr lang="en-CA" dirty="0" smtClean="0"/>
              <a:t>; </a:t>
            </a:r>
            <a:r>
              <a:rPr lang="en-CA" dirty="0" smtClean="0">
                <a:hlinkClick r:id="rId21"/>
              </a:rPr>
              <a:t>Tran et al., 2012</a:t>
            </a:r>
            <a:r>
              <a:rPr lang="en-CA" dirty="0" smtClean="0"/>
              <a:t>).</a:t>
            </a:r>
          </a:p>
          <a:p>
            <a:endParaRPr lang="en-CA" dirty="0" smtClean="0"/>
          </a:p>
          <a:p>
            <a:r>
              <a:rPr lang="en-CA" dirty="0" smtClean="0"/>
              <a:t>---</a:t>
            </a:r>
          </a:p>
          <a:p>
            <a:endParaRPr lang="en-CA" dirty="0" smtClean="0"/>
          </a:p>
          <a:p>
            <a:r>
              <a:rPr lang="en-CA" dirty="0" smtClean="0"/>
              <a:t>Also: https://shonan.nii.ac.jp/docs/No-066.pdf </a:t>
            </a:r>
          </a:p>
          <a:p>
            <a:r>
              <a:rPr lang="en-CA" dirty="0" smtClean="0"/>
              <a:t>https://www.researchgate.net/figure/Different-types-of-daily-human-activities_fig2_336327558</a:t>
            </a:r>
          </a:p>
          <a:p>
            <a:endParaRPr lang="en-CA" dirty="0"/>
          </a:p>
        </p:txBody>
      </p:sp>
      <p:sp>
        <p:nvSpPr>
          <p:cNvPr id="4" name="Slide Number Placeholder 3"/>
          <p:cNvSpPr>
            <a:spLocks noGrp="1"/>
          </p:cNvSpPr>
          <p:nvPr>
            <p:ph type="sldNum" sz="quarter" idx="10"/>
          </p:nvPr>
        </p:nvSpPr>
        <p:spPr/>
        <p:txBody>
          <a:bodyPr/>
          <a:lstStyle/>
          <a:p>
            <a:fld id="{6FA120B6-1DB4-4550-AF65-B1452A892954}" type="slidenum">
              <a:rPr lang="en-CA" smtClean="0"/>
              <a:t>45</a:t>
            </a:fld>
            <a:endParaRPr lang="en-CA"/>
          </a:p>
        </p:txBody>
      </p:sp>
    </p:spTree>
    <p:extLst>
      <p:ext uri="{BB962C8B-B14F-4D97-AF65-F5344CB8AC3E}">
        <p14:creationId xmlns:p14="http://schemas.microsoft.com/office/powerpoint/2010/main" val="3107176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Tech:</a:t>
            </a:r>
          </a:p>
          <a:p>
            <a:r>
              <a:rPr lang="en-CA" dirty="0" smtClean="0"/>
              <a:t>- sensors - </a:t>
            </a:r>
            <a:r>
              <a:rPr lang="en-CA" dirty="0" smtClean="0">
                <a:hlinkClick r:id="rId3"/>
              </a:rPr>
              <a:t>https://ieeexplore.ieee.org/abstract/document/6365160</a:t>
            </a:r>
            <a:r>
              <a:rPr lang="en-CA" dirty="0" smtClean="0"/>
              <a:t> , </a:t>
            </a:r>
            <a:r>
              <a:rPr lang="en-CA" dirty="0" smtClean="0">
                <a:hlinkClick r:id="rId4"/>
              </a:rPr>
              <a:t>https://dl.acm.org/doi/abs/10.1145/2499621</a:t>
            </a:r>
            <a:r>
              <a:rPr lang="en-CA" dirty="0" smtClean="0"/>
              <a:t> </a:t>
            </a:r>
          </a:p>
          <a:p>
            <a:r>
              <a:rPr lang="en-CA" dirty="0" smtClean="0"/>
              <a:t>Smartphones - </a:t>
            </a:r>
            <a:r>
              <a:rPr lang="en-CA" dirty="0" smtClean="0">
                <a:hlinkClick r:id="rId5"/>
              </a:rPr>
              <a:t>https://www.semanticscholar.org/paper/A-Public-Domain-Dataset-for-Human-Activity-using-Anguita-Ghio/83de43bc849ad3d9579ccf540e6fe566ef90a58e?p2df</a:t>
            </a:r>
            <a:r>
              <a:rPr lang="en-CA" dirty="0" smtClean="0"/>
              <a:t> , </a:t>
            </a:r>
            <a:r>
              <a:rPr lang="en-CA" dirty="0" smtClean="0">
                <a:hlinkClick r:id="rId6"/>
              </a:rPr>
              <a:t>https://www.sciencedirect.com/science/article/pii/S0925231215010930</a:t>
            </a:r>
            <a:r>
              <a:rPr lang="en-CA" dirty="0" smtClean="0"/>
              <a:t> </a:t>
            </a:r>
          </a:p>
          <a:p>
            <a:r>
              <a:rPr lang="en-CA" dirty="0" smtClean="0"/>
              <a:t>Video - </a:t>
            </a:r>
            <a:r>
              <a:rPr lang="en-CA" dirty="0" smtClean="0">
                <a:hlinkClick r:id="rId7"/>
              </a:rPr>
              <a:t>https://www.mdpi.com/2073-431x/2/2/88</a:t>
            </a:r>
            <a:r>
              <a:rPr lang="en-CA" dirty="0" smtClean="0"/>
              <a:t> </a:t>
            </a:r>
          </a:p>
          <a:p>
            <a:endParaRPr lang="en-CA" dirty="0" smtClean="0"/>
          </a:p>
          <a:p>
            <a:endParaRPr lang="en-CA" dirty="0"/>
          </a:p>
        </p:txBody>
      </p:sp>
      <p:sp>
        <p:nvSpPr>
          <p:cNvPr id="4" name="Slide Number Placeholder 3"/>
          <p:cNvSpPr>
            <a:spLocks noGrp="1"/>
          </p:cNvSpPr>
          <p:nvPr>
            <p:ph type="sldNum" sz="quarter" idx="10"/>
          </p:nvPr>
        </p:nvSpPr>
        <p:spPr/>
        <p:txBody>
          <a:bodyPr/>
          <a:lstStyle/>
          <a:p>
            <a:fld id="{6FA120B6-1DB4-4550-AF65-B1452A892954}" type="slidenum">
              <a:rPr lang="en-CA" smtClean="0"/>
              <a:t>46</a:t>
            </a:fld>
            <a:endParaRPr lang="en-CA"/>
          </a:p>
        </p:txBody>
      </p:sp>
    </p:spTree>
    <p:extLst>
      <p:ext uri="{BB962C8B-B14F-4D97-AF65-F5344CB8AC3E}">
        <p14:creationId xmlns:p14="http://schemas.microsoft.com/office/powerpoint/2010/main" val="25531670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Laura Portal </a:t>
            </a:r>
            <a:r>
              <a:rPr lang="en-CA" dirty="0" err="1" smtClean="0"/>
              <a:t>Avelar</a:t>
            </a:r>
            <a:r>
              <a:rPr lang="en-CA" dirty="0" smtClean="0"/>
              <a:t> GC_Innovations 2019 https://medium.com/gc-entrepreneur/innovative-staffing-eb541920e18a </a:t>
            </a:r>
          </a:p>
          <a:p>
            <a:r>
              <a:rPr lang="en-CA" dirty="0" smtClean="0"/>
              <a:t>Illustration of the 3 streams: Tools &amp; Platforms, Gig, and Development as well as definitions and examples.</a:t>
            </a:r>
            <a:endParaRPr lang="en-CA" dirty="0" smtClean="0"/>
          </a:p>
          <a:p>
            <a:endParaRPr lang="en-CA" dirty="0" smtClean="0"/>
          </a:p>
          <a:p>
            <a:r>
              <a:rPr lang="en-CA" dirty="0" smtClean="0"/>
              <a:t>Recommender engines</a:t>
            </a:r>
          </a:p>
          <a:p>
            <a:r>
              <a:rPr lang="en-CA" dirty="0" smtClean="0"/>
              <a:t>Matching programs (</a:t>
            </a:r>
            <a:r>
              <a:rPr lang="en-CA" dirty="0" err="1" smtClean="0"/>
              <a:t>eg</a:t>
            </a:r>
            <a:r>
              <a:rPr lang="en-CA" dirty="0" smtClean="0"/>
              <a:t> for VC)</a:t>
            </a:r>
          </a:p>
          <a:p>
            <a:r>
              <a:rPr lang="en-CA" dirty="0" smtClean="0"/>
              <a:t>Recruiting networks</a:t>
            </a:r>
          </a:p>
          <a:p>
            <a:r>
              <a:rPr lang="en-CA" dirty="0" smtClean="0"/>
              <a:t>Emotion recognition</a:t>
            </a:r>
          </a:p>
          <a:p>
            <a:endParaRPr lang="en-CA"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TBS </a:t>
            </a:r>
            <a:r>
              <a:rPr lang="en-CA" sz="1200" kern="1200" dirty="0" err="1" smtClean="0">
                <a:solidFill>
                  <a:schemeClr val="tx1"/>
                </a:solidFill>
                <a:effectLst/>
                <a:latin typeface="+mn-lt"/>
                <a:ea typeface="+mn-ea"/>
                <a:cs typeface="+mn-cs"/>
              </a:rPr>
              <a:t>Micromissions</a:t>
            </a:r>
            <a:r>
              <a:rPr lang="en-CA" sz="1200" kern="1200" dirty="0" smtClean="0">
                <a:solidFill>
                  <a:schemeClr val="tx1"/>
                </a:solidFill>
                <a:effectLst/>
                <a:latin typeface="+mn-lt"/>
                <a:ea typeface="+mn-ea"/>
                <a:cs typeface="+mn-cs"/>
              </a:rPr>
              <a:t> project</a:t>
            </a:r>
            <a:endParaRPr lang="en-CA" sz="1200" dirty="0" smtClean="0">
              <a:effectLst/>
            </a:endParaRPr>
          </a:p>
          <a:p>
            <a:r>
              <a:rPr lang="en-CA" dirty="0" smtClean="0"/>
              <a:t>https://blog.canada.ca/2019/11/15/micro-mission.html </a:t>
            </a:r>
          </a:p>
          <a:p>
            <a:endParaRPr lang="en-CA" dirty="0" smtClean="0"/>
          </a:p>
          <a:p>
            <a:r>
              <a:rPr lang="en-CA" dirty="0" smtClean="0"/>
              <a:t>https://www.pandologic.com/recruiting-with-ai/ </a:t>
            </a:r>
            <a:endParaRPr lang="en-CA" dirty="0"/>
          </a:p>
        </p:txBody>
      </p:sp>
      <p:sp>
        <p:nvSpPr>
          <p:cNvPr id="4" name="Slide Number Placeholder 3"/>
          <p:cNvSpPr>
            <a:spLocks noGrp="1"/>
          </p:cNvSpPr>
          <p:nvPr>
            <p:ph type="sldNum" sz="quarter" idx="10"/>
          </p:nvPr>
        </p:nvSpPr>
        <p:spPr/>
        <p:txBody>
          <a:bodyPr/>
          <a:lstStyle/>
          <a:p>
            <a:fld id="{6FA120B6-1DB4-4550-AF65-B1452A892954}" type="slidenum">
              <a:rPr lang="en-CA" smtClean="0"/>
              <a:t>47</a:t>
            </a:fld>
            <a:endParaRPr lang="en-CA"/>
          </a:p>
        </p:txBody>
      </p:sp>
    </p:spTree>
    <p:extLst>
      <p:ext uri="{BB962C8B-B14F-4D97-AF65-F5344CB8AC3E}">
        <p14:creationId xmlns:p14="http://schemas.microsoft.com/office/powerpoint/2010/main" val="18035889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dirty="0" smtClean="0"/>
              <a:t>Issues</a:t>
            </a:r>
          </a:p>
          <a:p>
            <a:r>
              <a:rPr lang="en-CA" dirty="0" smtClean="0"/>
              <a:t>, the nature of human activities poses the following challenges:</a:t>
            </a:r>
          </a:p>
          <a:p>
            <a:r>
              <a:rPr lang="en-CA" dirty="0" smtClean="0">
                <a:effectLst/>
              </a:rPr>
              <a:t>Recognizing concurrent activities. People can do several activities at the same time,</a:t>
            </a:r>
            <a:r>
              <a:rPr lang="en-CA" baseline="30000" dirty="0" smtClean="0">
                <a:effectLst/>
              </a:rPr>
              <a:t>1</a:t>
            </a:r>
            <a:r>
              <a:rPr lang="en-CA" dirty="0" smtClean="0">
                <a:effectLst/>
              </a:rPr>
              <a:t> such as watching television while talking to friends. These behaviors should be recognized using a different approach from that for sequential activity.</a:t>
            </a:r>
          </a:p>
          <a:p>
            <a:r>
              <a:rPr lang="en-CA" dirty="0" smtClean="0">
                <a:effectLst/>
              </a:rPr>
              <a:t>Recognizing interleaved activities. Certain real-life activities can be interleaved</a:t>
            </a:r>
            <a:r>
              <a:rPr lang="en-CA" baseline="30000" dirty="0" smtClean="0">
                <a:effectLst/>
              </a:rPr>
              <a:t>1</a:t>
            </a:r>
            <a:r>
              <a:rPr lang="en-CA" dirty="0" smtClean="0">
                <a:effectLst/>
              </a:rPr>
              <a:t>. For instance, if a friend calls while you're cooking, you'd talk to your friend for a while, while you continue to cook.</a:t>
            </a:r>
          </a:p>
          <a:p>
            <a:r>
              <a:rPr lang="en-CA" dirty="0" smtClean="0">
                <a:effectLst/>
              </a:rPr>
              <a:t>Ambiguity of interpretation. Similar situations can be interpreted differently. For example, an “open refrigerator” can belong to several activities, such as “cooking” or “cleaning.”</a:t>
            </a:r>
          </a:p>
          <a:p>
            <a:r>
              <a:rPr lang="en-CA" dirty="0" smtClean="0">
                <a:effectLst/>
              </a:rPr>
              <a:t>Multiple residents. More than one resident can be present in many environments. A smart space—for example, a smart house—needs to recognize the activities residents perform in parallel, even when a group performs them.</a:t>
            </a:r>
          </a:p>
          <a:p>
            <a:r>
              <a:rPr lang="en-CA" dirty="0" smtClean="0">
                <a:effectLst/>
                <a:hlinkClick r:id="rId3"/>
              </a:rPr>
              <a:t>https://ieeexplore.ieee.org/abstract/document/5370804</a:t>
            </a:r>
            <a:r>
              <a:rPr lang="en-CA" dirty="0" smtClean="0">
                <a:effectLst/>
              </a:rPr>
              <a:t> </a:t>
            </a:r>
          </a:p>
          <a:p>
            <a:endParaRPr lang="en-CA" dirty="0" smtClean="0"/>
          </a:p>
          <a:p>
            <a:r>
              <a:rPr lang="en-CA" dirty="0" smtClean="0"/>
              <a:t>The development of a fully automated human activity recognition system is a non-trivial task due to cluttered backgrounds, complex camera motion, large </a:t>
            </a:r>
            <a:r>
              <a:rPr lang="en-CA" dirty="0" err="1" smtClean="0"/>
              <a:t>intraclass</a:t>
            </a:r>
            <a:r>
              <a:rPr lang="en-CA" dirty="0" smtClean="0"/>
              <a:t> variations, and data acquisition issues.</a:t>
            </a:r>
          </a:p>
          <a:p>
            <a:endParaRPr lang="en-CA" dirty="0" smtClean="0"/>
          </a:p>
          <a:p>
            <a:r>
              <a:rPr lang="en-CA" dirty="0" smtClean="0"/>
              <a:t>Also:</a:t>
            </a:r>
          </a:p>
          <a:p>
            <a:endParaRPr lang="en-CA" dirty="0" smtClean="0"/>
          </a:p>
          <a:p>
            <a:r>
              <a:rPr lang="en-CA" dirty="0" err="1" smtClean="0"/>
              <a:t>Lotfi</a:t>
            </a:r>
            <a:r>
              <a:rPr lang="en-CA" dirty="0" smtClean="0"/>
              <a:t>, Ahmad &amp; </a:t>
            </a:r>
            <a:r>
              <a:rPr lang="en-CA" dirty="0" err="1" smtClean="0"/>
              <a:t>Elbayoudi</a:t>
            </a:r>
            <a:r>
              <a:rPr lang="en-CA" dirty="0" smtClean="0"/>
              <a:t>, </a:t>
            </a:r>
            <a:r>
              <a:rPr lang="en-CA" dirty="0" err="1" smtClean="0"/>
              <a:t>Abubaker</a:t>
            </a:r>
            <a:r>
              <a:rPr lang="en-CA" dirty="0" smtClean="0"/>
              <a:t> &amp; </a:t>
            </a:r>
            <a:r>
              <a:rPr lang="en-CA" dirty="0" err="1" smtClean="0"/>
              <a:t>Langensiepen</a:t>
            </a:r>
            <a:r>
              <a:rPr lang="en-CA" dirty="0" smtClean="0"/>
              <a:t>, Caroline &amp; Appiah, Kofi. (2015). Modelling and simulation of activities of daily living representing an older adult's behaviour. 10.1145/2769493.2769544. </a:t>
            </a:r>
          </a:p>
          <a:p>
            <a:r>
              <a:rPr lang="en-CA" dirty="0" smtClean="0"/>
              <a:t>(source of image)</a:t>
            </a:r>
            <a:endParaRPr lang="en-CA" dirty="0"/>
          </a:p>
        </p:txBody>
      </p:sp>
      <p:sp>
        <p:nvSpPr>
          <p:cNvPr id="4" name="Slide Number Placeholder 3"/>
          <p:cNvSpPr>
            <a:spLocks noGrp="1"/>
          </p:cNvSpPr>
          <p:nvPr>
            <p:ph type="sldNum" sz="quarter" idx="10"/>
          </p:nvPr>
        </p:nvSpPr>
        <p:spPr/>
        <p:txBody>
          <a:bodyPr/>
          <a:lstStyle/>
          <a:p>
            <a:fld id="{6FA120B6-1DB4-4550-AF65-B1452A892954}" type="slidenum">
              <a:rPr lang="en-CA" smtClean="0"/>
              <a:t>48</a:t>
            </a:fld>
            <a:endParaRPr lang="en-CA"/>
          </a:p>
        </p:txBody>
      </p:sp>
    </p:spTree>
    <p:extLst>
      <p:ext uri="{BB962C8B-B14F-4D97-AF65-F5344CB8AC3E}">
        <p14:creationId xmlns:p14="http://schemas.microsoft.com/office/powerpoint/2010/main" val="1713382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smtClean="0"/>
          </a:p>
          <a:p>
            <a:r>
              <a:rPr lang="en-CA" dirty="0" smtClean="0"/>
              <a:t>What Not to Do</a:t>
            </a:r>
            <a:endParaRPr lang="en-CA" dirty="0" smtClean="0">
              <a:effectLst/>
            </a:endParaRPr>
          </a:p>
          <a:p>
            <a:pPr fontAlgn="base"/>
            <a:r>
              <a:rPr lang="en-CA" dirty="0" smtClean="0"/>
              <a:t> the academic approach - “For the most part, academics ask, “Should we do this? Would it be good for society overall? Does it conduce to human flourishing?” Businesses, on the other hand, tend to ask, “Given that we are going to do this, how can we do it without making ourselves vulnerable to ethical risks?””</a:t>
            </a:r>
          </a:p>
          <a:p>
            <a:pPr fontAlgn="base"/>
            <a:r>
              <a:rPr lang="en-CA" dirty="0" smtClean="0"/>
              <a:t>the “on-the-ground” approach - “engineers, data scientists, and product managers…. lack, however, is the kind of training that academics receive. As a result, they do not have the skill, knowledge, and experience to answer ethical questions systematically, exhaustively, and efficiently. They also lack a critical ingredient: institutional support.”</a:t>
            </a:r>
          </a:p>
          <a:p>
            <a:pPr fontAlgn="base"/>
            <a:r>
              <a:rPr lang="en-CA" dirty="0" smtClean="0"/>
              <a:t>high-level AI ethics principles - The difficulty comes in operationalizing those principles. What, exactly, does it mean to be for “fairness?”</a:t>
            </a:r>
          </a:p>
          <a:p>
            <a:r>
              <a:rPr lang="en-CA" dirty="0" smtClean="0"/>
              <a:t>See article for framework</a:t>
            </a:r>
            <a:endParaRPr lang="en-CA" dirty="0" smtClean="0">
              <a:effectLst/>
            </a:endParaRPr>
          </a:p>
          <a:p>
            <a:r>
              <a:rPr lang="en-CA" dirty="0" smtClean="0">
                <a:hlinkClick r:id="rId3"/>
              </a:rPr>
              <a:t>https://hbr.org/2020/10/a-practical-guide-to-building-ethical-ai</a:t>
            </a:r>
            <a:r>
              <a:rPr lang="en-CA" dirty="0" smtClean="0"/>
              <a:t> </a:t>
            </a:r>
          </a:p>
          <a:p>
            <a:endParaRPr lang="en-CA" dirty="0" smtClean="0"/>
          </a:p>
          <a:p>
            <a:endParaRPr lang="en-CA" dirty="0"/>
          </a:p>
        </p:txBody>
      </p:sp>
      <p:sp>
        <p:nvSpPr>
          <p:cNvPr id="4" name="Slide Number Placeholder 3"/>
          <p:cNvSpPr>
            <a:spLocks noGrp="1"/>
          </p:cNvSpPr>
          <p:nvPr>
            <p:ph type="sldNum" sz="quarter" idx="10"/>
          </p:nvPr>
        </p:nvSpPr>
        <p:spPr/>
        <p:txBody>
          <a:bodyPr/>
          <a:lstStyle/>
          <a:p>
            <a:fld id="{6FA120B6-1DB4-4550-AF65-B1452A892954}" type="slidenum">
              <a:rPr lang="en-CA" smtClean="0"/>
              <a:t>49</a:t>
            </a:fld>
            <a:endParaRPr lang="en-CA"/>
          </a:p>
        </p:txBody>
      </p:sp>
    </p:spTree>
    <p:extLst>
      <p:ext uri="{BB962C8B-B14F-4D97-AF65-F5344CB8AC3E}">
        <p14:creationId xmlns:p14="http://schemas.microsoft.com/office/powerpoint/2010/main" val="19576500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lvl="0"/>
            <a:r>
              <a:rPr lang="en-CA" dirty="0" smtClean="0"/>
              <a:t>Issues</a:t>
            </a:r>
          </a:p>
          <a:p>
            <a:r>
              <a:rPr lang="en-CA" dirty="0" smtClean="0"/>
              <a:t>, the nature of human activities poses the following challenges:</a:t>
            </a:r>
          </a:p>
          <a:p>
            <a:r>
              <a:rPr lang="en-CA" dirty="0" smtClean="0">
                <a:effectLst/>
              </a:rPr>
              <a:t>Recognizing concurrent activities. People can do several activities at the same time,</a:t>
            </a:r>
            <a:r>
              <a:rPr lang="en-CA" baseline="30000" dirty="0" smtClean="0">
                <a:effectLst/>
              </a:rPr>
              <a:t>1</a:t>
            </a:r>
            <a:r>
              <a:rPr lang="en-CA" dirty="0" smtClean="0">
                <a:effectLst/>
              </a:rPr>
              <a:t> such as watching television while talking to friends. These behaviors should be recognized using a different approach from that for sequential activity.</a:t>
            </a:r>
          </a:p>
          <a:p>
            <a:r>
              <a:rPr lang="en-CA" dirty="0" smtClean="0">
                <a:effectLst/>
              </a:rPr>
              <a:t>Recognizing interleaved activities. Certain real-life activities can be interleaved</a:t>
            </a:r>
            <a:r>
              <a:rPr lang="en-CA" baseline="30000" dirty="0" smtClean="0">
                <a:effectLst/>
              </a:rPr>
              <a:t>1</a:t>
            </a:r>
            <a:r>
              <a:rPr lang="en-CA" dirty="0" smtClean="0">
                <a:effectLst/>
              </a:rPr>
              <a:t>. For instance, if a friend calls while you're cooking, you'd talk to your friend for a while, while you continue to cook.</a:t>
            </a:r>
          </a:p>
          <a:p>
            <a:r>
              <a:rPr lang="en-CA" dirty="0" smtClean="0">
                <a:effectLst/>
              </a:rPr>
              <a:t>Ambiguity of interpretation. Similar situations can be interpreted differently. For example, an “open refrigerator” can belong to several activities, such as “cooking” or “cleaning.”</a:t>
            </a:r>
          </a:p>
          <a:p>
            <a:r>
              <a:rPr lang="en-CA" dirty="0" smtClean="0">
                <a:effectLst/>
              </a:rPr>
              <a:t>Multiple residents. More than one resident can be present in many environments. A smart space—for example, a smart house—needs to recognize the activities residents perform in parallel, even when a group performs them.</a:t>
            </a:r>
          </a:p>
          <a:p>
            <a:r>
              <a:rPr lang="en-CA" dirty="0" smtClean="0">
                <a:effectLst/>
                <a:hlinkClick r:id="rId3"/>
              </a:rPr>
              <a:t>https://ieeexplore.ieee.org/abstract/document/5370804</a:t>
            </a:r>
            <a:r>
              <a:rPr lang="en-CA" dirty="0" smtClean="0">
                <a:effectLst/>
              </a:rPr>
              <a:t> </a:t>
            </a:r>
          </a:p>
          <a:p>
            <a:endParaRPr lang="en-CA" dirty="0" smtClean="0"/>
          </a:p>
          <a:p>
            <a:r>
              <a:rPr lang="en-CA" dirty="0" smtClean="0"/>
              <a:t>The development of a fully automated human activity recognition system is a non-trivial task due to cluttered backgrounds, complex camera motion, large </a:t>
            </a:r>
            <a:r>
              <a:rPr lang="en-CA" dirty="0" err="1" smtClean="0"/>
              <a:t>intraclass</a:t>
            </a:r>
            <a:r>
              <a:rPr lang="en-CA" dirty="0" smtClean="0"/>
              <a:t> variations, and data acquisition issues.</a:t>
            </a:r>
          </a:p>
          <a:p>
            <a:endParaRPr lang="en-CA" dirty="0" smtClean="0"/>
          </a:p>
          <a:p>
            <a:r>
              <a:rPr lang="en-CA" dirty="0" smtClean="0"/>
              <a:t>What Not to Do</a:t>
            </a:r>
            <a:endParaRPr lang="en-CA" dirty="0" smtClean="0">
              <a:effectLst/>
            </a:endParaRPr>
          </a:p>
          <a:p>
            <a:pPr fontAlgn="base"/>
            <a:r>
              <a:rPr lang="en-CA" dirty="0" smtClean="0"/>
              <a:t> the academic approach - “For the most part, academics ask, “Should we do this? Would it be good for society overall? Does it conduce to human flourishing?” Businesses, on the other hand, tend to ask, “Given that we are going to do this, how can we do it without making ourselves vulnerable to ethical risks?””</a:t>
            </a:r>
          </a:p>
          <a:p>
            <a:pPr fontAlgn="base"/>
            <a:r>
              <a:rPr lang="en-CA" dirty="0" smtClean="0"/>
              <a:t>the “on-the-ground” approach - “engineers, data scientists, and product managers…. lack, however, is the kind of training that academics receive. As a result, they do not have the skill, knowledge, and experience to answer ethical questions systematically, exhaustively, and efficiently. They also lack a critical ingredient: institutional support.”</a:t>
            </a:r>
          </a:p>
          <a:p>
            <a:pPr fontAlgn="base"/>
            <a:r>
              <a:rPr lang="en-CA" dirty="0" smtClean="0"/>
              <a:t>high-level AI ethics principles - The difficulty comes in operationalizing those principles. What, exactly, does it mean to be for “fairness?”</a:t>
            </a:r>
          </a:p>
          <a:p>
            <a:r>
              <a:rPr lang="en-CA" dirty="0" smtClean="0"/>
              <a:t>See article for framework</a:t>
            </a:r>
            <a:endParaRPr lang="en-CA" dirty="0" smtClean="0">
              <a:effectLst/>
            </a:endParaRPr>
          </a:p>
          <a:p>
            <a:r>
              <a:rPr lang="en-CA" dirty="0" smtClean="0">
                <a:hlinkClick r:id="rId4"/>
              </a:rPr>
              <a:t>https://hbr.org/2020/10/a-practical-guide-to-building-ethical-ai</a:t>
            </a:r>
            <a:r>
              <a:rPr lang="en-CA" dirty="0" smtClean="0"/>
              <a:t> </a:t>
            </a:r>
          </a:p>
          <a:p>
            <a:endParaRPr lang="en-CA" dirty="0"/>
          </a:p>
        </p:txBody>
      </p:sp>
      <p:sp>
        <p:nvSpPr>
          <p:cNvPr id="4" name="Slide Number Placeholder 3"/>
          <p:cNvSpPr>
            <a:spLocks noGrp="1"/>
          </p:cNvSpPr>
          <p:nvPr>
            <p:ph type="sldNum" sz="quarter" idx="10"/>
          </p:nvPr>
        </p:nvSpPr>
        <p:spPr/>
        <p:txBody>
          <a:bodyPr/>
          <a:lstStyle/>
          <a:p>
            <a:fld id="{6FA120B6-1DB4-4550-AF65-B1452A892954}" type="slidenum">
              <a:rPr lang="en-CA" smtClean="0"/>
              <a:t>50</a:t>
            </a:fld>
            <a:endParaRPr lang="en-CA"/>
          </a:p>
        </p:txBody>
      </p:sp>
    </p:spTree>
    <p:extLst>
      <p:ext uri="{BB962C8B-B14F-4D97-AF65-F5344CB8AC3E}">
        <p14:creationId xmlns:p14="http://schemas.microsoft.com/office/powerpoint/2010/main" val="38736069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smtClean="0"/>
              <a:t>Making </a:t>
            </a:r>
            <a:r>
              <a:rPr lang="en-CA" dirty="0" smtClean="0"/>
              <a:t>the vulnerable visible - </a:t>
            </a:r>
            <a:r>
              <a:rPr lang="en-CA" dirty="0" smtClean="0">
                <a:hlinkClick r:id="rId3"/>
              </a:rPr>
              <a:t>https://schoolsweek.co.uk/making-the-vulnerable-visible-is-how-we-will-close-gaps/</a:t>
            </a:r>
            <a:r>
              <a:rPr lang="en-CA" dirty="0" smtClean="0"/>
              <a:t> </a:t>
            </a:r>
          </a:p>
          <a:p>
            <a:endParaRPr lang="en-CA" dirty="0" smtClean="0"/>
          </a:p>
          <a:p>
            <a:r>
              <a:rPr lang="en-CA" dirty="0" smtClean="0"/>
              <a:t>Harry Quilter-Pinner and Kiran Gill</a:t>
            </a:r>
            <a:endParaRPr lang="en-CA" dirty="0" smtClean="0"/>
          </a:p>
          <a:p>
            <a:r>
              <a:rPr lang="en-CA" dirty="0" smtClean="0"/>
              <a:t>“</a:t>
            </a:r>
            <a:r>
              <a:rPr lang="en-CA" dirty="0" smtClean="0"/>
              <a:t>But to address youth unemployment, rising youth violence and serious mental health problems, we must also recognise the vital and costly work their schools do to keep them safe and help them succeed, especially at the higher levels of need.”</a:t>
            </a:r>
          </a:p>
          <a:p>
            <a:endParaRPr lang="en-CA" dirty="0" smtClean="0"/>
          </a:p>
          <a:p>
            <a:r>
              <a:rPr lang="en-CA" dirty="0" smtClean="0"/>
              <a:t>Also: favouring</a:t>
            </a:r>
            <a:r>
              <a:rPr lang="en-CA" baseline="0" dirty="0" smtClean="0"/>
              <a:t> the beautiful people on Instagram, </a:t>
            </a:r>
            <a:r>
              <a:rPr lang="en-CA" baseline="0" dirty="0" err="1" smtClean="0"/>
              <a:t>TikTok</a:t>
            </a:r>
            <a:endParaRPr lang="en-CA" baseline="0" dirty="0" smtClean="0"/>
          </a:p>
          <a:p>
            <a:r>
              <a:rPr lang="en-CA" b="1" dirty="0" smtClean="0"/>
              <a:t>Instagram row over plus-size model forces change to nudity policy</a:t>
            </a:r>
          </a:p>
          <a:p>
            <a:r>
              <a:rPr lang="en-CA" dirty="0" err="1" smtClean="0"/>
              <a:t>Nosheen</a:t>
            </a:r>
            <a:r>
              <a:rPr lang="en-CA" dirty="0" smtClean="0"/>
              <a:t> Iqbal,</a:t>
            </a:r>
            <a:r>
              <a:rPr lang="en-CA" baseline="0" dirty="0" smtClean="0"/>
              <a:t> </a:t>
            </a:r>
            <a:r>
              <a:rPr lang="en-CA" dirty="0" smtClean="0"/>
              <a:t>theguardian.com https://www.theguardian.com/technology/2020/oct/25/instagram-row-over-plus-size-model-forces-change-to-nudity-policy</a:t>
            </a:r>
          </a:p>
          <a:p>
            <a:endParaRPr lang="en-CA" baseline="0" dirty="0" smtClean="0"/>
          </a:p>
          <a:p>
            <a:r>
              <a:rPr lang="en-CA" baseline="0" dirty="0" smtClean="0"/>
              <a:t>Invisible Censorship. </a:t>
            </a:r>
            <a:r>
              <a:rPr lang="en-CA" baseline="0" dirty="0" err="1" smtClean="0"/>
              <a:t>TikTok</a:t>
            </a:r>
            <a:r>
              <a:rPr lang="en-CA" baseline="0" dirty="0" smtClean="0"/>
              <a:t> Told Moderators to Suppress Posts by “Ugly” People and the Poor to Attract New Users. The Intercept. </a:t>
            </a:r>
            <a:r>
              <a:rPr lang="pt-BR" baseline="0" dirty="0" smtClean="0"/>
              <a:t>Sam Biddle, Paulo Victor Ribeiro, Tatiana Dias, March 16 2020</a:t>
            </a:r>
          </a:p>
          <a:p>
            <a:r>
              <a:rPr lang="en-CA" baseline="0" dirty="0" smtClean="0"/>
              <a:t>https://theintercept.com/2020/03/16/tiktok-app-moderators-users-discrimination/</a:t>
            </a:r>
          </a:p>
          <a:p>
            <a:endParaRPr lang="en-CA" dirty="0" smtClean="0"/>
          </a:p>
          <a:p>
            <a:r>
              <a:rPr lang="en-CA" dirty="0" smtClean="0"/>
              <a:t>Image: https://img.huffingtonpost.com/asset/5d011bed250000ae13dc41b2.jpeg?ops=1200_630 from https://www.huffingtonpost.co.uk/katharine-sacks-jones/vulnerable-women_b_9608326.html </a:t>
            </a:r>
            <a:endParaRPr lang="en-CA" dirty="0"/>
          </a:p>
        </p:txBody>
      </p:sp>
      <p:sp>
        <p:nvSpPr>
          <p:cNvPr id="4" name="Slide Number Placeholder 3"/>
          <p:cNvSpPr>
            <a:spLocks noGrp="1"/>
          </p:cNvSpPr>
          <p:nvPr>
            <p:ph type="sldNum" sz="quarter" idx="10"/>
          </p:nvPr>
        </p:nvSpPr>
        <p:spPr/>
        <p:txBody>
          <a:bodyPr/>
          <a:lstStyle/>
          <a:p>
            <a:fld id="{6FA120B6-1DB4-4550-AF65-B1452A892954}" type="slidenum">
              <a:rPr lang="en-CA" smtClean="0"/>
              <a:t>51</a:t>
            </a:fld>
            <a:endParaRPr lang="en-CA"/>
          </a:p>
        </p:txBody>
      </p:sp>
    </p:spTree>
    <p:extLst>
      <p:ext uri="{BB962C8B-B14F-4D97-AF65-F5344CB8AC3E}">
        <p14:creationId xmlns:p14="http://schemas.microsoft.com/office/powerpoint/2010/main" val="22352318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Issues:</a:t>
            </a:r>
          </a:p>
          <a:p>
            <a:r>
              <a:rPr lang="en-CA" dirty="0" smtClean="0"/>
              <a:t>For example, Amazon engineers reportedly spent years working on AI hiring </a:t>
            </a:r>
            <a:r>
              <a:rPr lang="en-CA" dirty="0" smtClean="0"/>
              <a:t>software</a:t>
            </a:r>
            <a:r>
              <a:rPr lang="en-CA" dirty="0" smtClean="0"/>
              <a:t>, but </a:t>
            </a:r>
            <a:r>
              <a:rPr lang="en-CA" dirty="0" smtClean="0"/>
              <a:t>eventually </a:t>
            </a:r>
            <a:r>
              <a:rPr lang="en-CA" dirty="0" smtClean="0">
                <a:hlinkClick r:id="rId3"/>
              </a:rPr>
              <a:t>scrapped the program</a:t>
            </a:r>
            <a:r>
              <a:rPr lang="en-CA" dirty="0" smtClean="0"/>
              <a:t> because they couldn’t figure out how to create a model that doesn’t systematically discriminate against women. </a:t>
            </a:r>
          </a:p>
          <a:p>
            <a:r>
              <a:rPr lang="en-CA" dirty="0" smtClean="0"/>
              <a:t>October 10, 2018 Amazon scraps secret AI recruiting tool that showed bias against women</a:t>
            </a:r>
          </a:p>
          <a:p>
            <a:r>
              <a:rPr lang="en-CA" dirty="0" smtClean="0"/>
              <a:t>By Jeffrey </a:t>
            </a:r>
            <a:r>
              <a:rPr lang="en-CA" dirty="0" err="1" smtClean="0"/>
              <a:t>Dastin</a:t>
            </a:r>
            <a:r>
              <a:rPr lang="en-CA" dirty="0" smtClean="0"/>
              <a:t>, Reuters https://www.reuters.com/article/us-amazon-com-jobs-automation-insight-idUSKCN1MK08G</a:t>
            </a:r>
          </a:p>
          <a:p>
            <a:endParaRPr lang="en-CA" dirty="0" smtClean="0"/>
          </a:p>
          <a:p>
            <a:r>
              <a:rPr lang="en-CA" dirty="0" smtClean="0"/>
              <a:t>Amazon Reportedly Killed an AI Recruitment System Because It Couldn’t Stop the Tool from Discriminating Against Women, David Meyer, Fortune. October 10, 2018 6:00 AM EDT https://fortune.com/2018/10/10/amazon-ai-recruitment-bias-women-sexist/</a:t>
            </a:r>
            <a:endParaRPr lang="en-CA" dirty="0" smtClean="0"/>
          </a:p>
          <a:p>
            <a:endParaRPr lang="en-CA" dirty="0"/>
          </a:p>
        </p:txBody>
      </p:sp>
      <p:sp>
        <p:nvSpPr>
          <p:cNvPr id="4" name="Slide Number Placeholder 3"/>
          <p:cNvSpPr>
            <a:spLocks noGrp="1"/>
          </p:cNvSpPr>
          <p:nvPr>
            <p:ph type="sldNum" sz="quarter" idx="10"/>
          </p:nvPr>
        </p:nvSpPr>
        <p:spPr/>
        <p:txBody>
          <a:bodyPr/>
          <a:lstStyle/>
          <a:p>
            <a:fld id="{6FA120B6-1DB4-4550-AF65-B1452A892954}" type="slidenum">
              <a:rPr lang="en-CA" smtClean="0"/>
              <a:t>52</a:t>
            </a:fld>
            <a:endParaRPr lang="en-CA"/>
          </a:p>
        </p:txBody>
      </p:sp>
    </p:spTree>
    <p:extLst>
      <p:ext uri="{BB962C8B-B14F-4D97-AF65-F5344CB8AC3E}">
        <p14:creationId xmlns:p14="http://schemas.microsoft.com/office/powerpoint/2010/main" val="1373148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UPCEA, “Faster Forward to a New Economy and Implications for Higher Education,” Presentation. J. Fong, August 6, 2020. https://www.youtube.com/watch?v=8PeppLxYh3Q&amp;feature=emb_logo </a:t>
            </a:r>
          </a:p>
          <a:p>
            <a:endParaRPr lang="en-CA" dirty="0" smtClean="0"/>
          </a:p>
          <a:p>
            <a:r>
              <a:rPr lang="en-CA" dirty="0" smtClean="0"/>
              <a:t>Image from presentation: https://www.eventbrite.com/e/faster-forward-to-a-new-economy-and-implications-for-higher-ed-english-tickets-113774819548</a:t>
            </a:r>
            <a:endParaRPr lang="en-CA" dirty="0"/>
          </a:p>
        </p:txBody>
      </p:sp>
      <p:sp>
        <p:nvSpPr>
          <p:cNvPr id="4" name="Slide Number Placeholder 3"/>
          <p:cNvSpPr>
            <a:spLocks noGrp="1"/>
          </p:cNvSpPr>
          <p:nvPr>
            <p:ph type="sldNum" sz="quarter" idx="10"/>
          </p:nvPr>
        </p:nvSpPr>
        <p:spPr/>
        <p:txBody>
          <a:bodyPr/>
          <a:lstStyle/>
          <a:p>
            <a:fld id="{6FA120B6-1DB4-4550-AF65-B1452A892954}" type="slidenum">
              <a:rPr lang="en-CA" smtClean="0"/>
              <a:t>6</a:t>
            </a:fld>
            <a:endParaRPr lang="en-CA"/>
          </a:p>
        </p:txBody>
      </p:sp>
    </p:spTree>
    <p:extLst>
      <p:ext uri="{BB962C8B-B14F-4D97-AF65-F5344CB8AC3E}">
        <p14:creationId xmlns:p14="http://schemas.microsoft.com/office/powerpoint/2010/main" val="13714879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smtClean="0"/>
              <a:t>Interpretability has to do with how accurate a machine learning model can associate a cause to an effect. Explainability has to do with the ability of the parameters, often hidden in Deep Nets, to justify the results.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smtClean="0"/>
              <a:t>https://www.bmc.com/blogs/machine-learning-interpretability-vs-explainability/  July 16, 2020</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smtClean="0"/>
              <a:t>BMC Blog, Jonathan Johnson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smtClean="0"/>
              <a:t>Image: </a:t>
            </a:r>
            <a:r>
              <a:rPr lang="en-CA" dirty="0" smtClean="0">
                <a:hlinkClick r:id="rId3"/>
              </a:rPr>
              <a:t>Stuart </a:t>
            </a:r>
            <a:r>
              <a:rPr lang="en-CA" dirty="0" err="1" smtClean="0">
                <a:hlinkClick r:id="rId3"/>
              </a:rPr>
              <a:t>Shirrell</a:t>
            </a:r>
            <a:r>
              <a:rPr lang="en-CA" dirty="0" smtClean="0">
                <a:hlinkClick r:id="rId3"/>
              </a:rPr>
              <a:t> </a:t>
            </a:r>
            <a:r>
              <a:rPr lang="en-CA" dirty="0" smtClean="0"/>
              <a:t> Privacy Tech April 13, 2018u https://iapp.org/news/a/the-privacy-pros-guide-to-explainability-in-machine-learning/ </a:t>
            </a:r>
            <a:endParaRPr lang="en-CA"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smtClean="0"/>
              <a:t>Explainability </a:t>
            </a:r>
            <a:r>
              <a:rPr lang="en-CA" dirty="0" smtClean="0"/>
              <a:t>- the oft-lauded value of </a:t>
            </a:r>
            <a:r>
              <a:rPr lang="en-CA" dirty="0" err="1" smtClean="0"/>
              <a:t>explainability</a:t>
            </a:r>
            <a:r>
              <a:rPr lang="en-CA" dirty="0" smtClean="0"/>
              <a:t> in AI, a highly valued feature of ML models that will likely be part of your framework. Standard machine-learning algorithms engage in pattern recognition too unwieldy for humans to grasp. But it is common — particularly when the outputs of the AI are potentially life-altering — to want or demand explanations for AI outputs. The problem is that there is often a tension between making outputs explainable, on the one hand, and making the outputs (e.g. predictions) accurate, on the other. https://hbr.org/2020/10/a-practical-guide-to-building-ethical-ai</a:t>
            </a:r>
          </a:p>
          <a:p>
            <a:endParaRPr lang="en-CA" dirty="0"/>
          </a:p>
        </p:txBody>
      </p:sp>
      <p:sp>
        <p:nvSpPr>
          <p:cNvPr id="4" name="Slide Number Placeholder 3"/>
          <p:cNvSpPr>
            <a:spLocks noGrp="1"/>
          </p:cNvSpPr>
          <p:nvPr>
            <p:ph type="sldNum" sz="quarter" idx="10"/>
          </p:nvPr>
        </p:nvSpPr>
        <p:spPr/>
        <p:txBody>
          <a:bodyPr/>
          <a:lstStyle/>
          <a:p>
            <a:fld id="{6FA120B6-1DB4-4550-AF65-B1452A892954}" type="slidenum">
              <a:rPr lang="en-CA" smtClean="0"/>
              <a:t>53</a:t>
            </a:fld>
            <a:endParaRPr lang="en-CA"/>
          </a:p>
        </p:txBody>
      </p:sp>
    </p:spTree>
    <p:extLst>
      <p:ext uri="{BB962C8B-B14F-4D97-AF65-F5344CB8AC3E}">
        <p14:creationId xmlns:p14="http://schemas.microsoft.com/office/powerpoint/2010/main" val="9157284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It’s not just cameras and the state… as Lyons says, it extends to the whole sharing culture</a:t>
            </a:r>
          </a:p>
          <a:p>
            <a:endParaRPr lang="en-CA" dirty="0" smtClean="0"/>
          </a:p>
          <a:p>
            <a:r>
              <a:rPr lang="en-CA" dirty="0" smtClean="0"/>
              <a:t>David</a:t>
            </a:r>
            <a:r>
              <a:rPr lang="en-CA" baseline="0" dirty="0" smtClean="0"/>
              <a:t> Lyon (Queens) </a:t>
            </a:r>
            <a:r>
              <a:rPr lang="en-CA" dirty="0" smtClean="0"/>
              <a:t>“Surveillance Culture: Engagement, Exposure and Ethics in Digital Modernity” </a:t>
            </a:r>
            <a:r>
              <a:rPr lang="en-CA" i="1" dirty="0" smtClean="0"/>
              <a:t>The International Journal of Communication</a:t>
            </a:r>
            <a:r>
              <a:rPr lang="en-CA" dirty="0" smtClean="0"/>
              <a:t>. 11, 2017. https://ijoc.org/index.php/ijoc/article/download/5527/1933&amp;usg=AOvVaw1wQCFgARRSAPM6HjEK4ILv</a:t>
            </a:r>
          </a:p>
          <a:p>
            <a:endParaRPr lang="en-CA" dirty="0" smtClean="0"/>
          </a:p>
          <a:p>
            <a:r>
              <a:rPr lang="en-CA" dirty="0" smtClean="0"/>
              <a:t>This article argues for a careful, critical, and cultural analysis of surveillance situations. It </a:t>
            </a:r>
          </a:p>
          <a:p>
            <a:r>
              <a:rPr lang="en-CA" dirty="0" smtClean="0"/>
              <a:t>suggests that we go beyond common designations such as surveillance state and surveillance society. But </a:t>
            </a:r>
          </a:p>
          <a:p>
            <a:r>
              <a:rPr lang="en-CA" dirty="0" smtClean="0"/>
              <a:t>it is also worth picking up a strand from the start of the article, that the Snowden disclosures are better </a:t>
            </a:r>
          </a:p>
          <a:p>
            <a:r>
              <a:rPr lang="en-CA" dirty="0" smtClean="0"/>
              <a:t>understood if considerations concerning surveillance culture are drawn into the mix. </a:t>
            </a:r>
          </a:p>
          <a:p>
            <a:endParaRPr lang="en-CA" dirty="0" smtClean="0"/>
          </a:p>
          <a:p>
            <a:r>
              <a:rPr lang="en-CA" dirty="0" smtClean="0"/>
              <a:t>As surveillance culture grows, can we even hope to escape its reach?</a:t>
            </a:r>
          </a:p>
          <a:p>
            <a:r>
              <a:rPr lang="en-CA" dirty="0" smtClean="0"/>
              <a:t>Kenan Malik, the Guardian, Sun 19 May 2019 06.40 BST, https://www.theguardian.com/commentisfree/2019/may/19/as-surveillance-culture-grows-can-we-even-hope-to-escape-its-reach </a:t>
            </a:r>
          </a:p>
          <a:p>
            <a:endParaRPr lang="en-CA" dirty="0" smtClean="0"/>
          </a:p>
          <a:p>
            <a:r>
              <a:rPr lang="en-CA" dirty="0" smtClean="0"/>
              <a:t>The Road to Digital Serfdom? The Visible Hand of Surveillance Capitalism</a:t>
            </a:r>
          </a:p>
          <a:p>
            <a:r>
              <a:rPr lang="en-CA" dirty="0" smtClean="0"/>
              <a:t>Shoshana </a:t>
            </a:r>
            <a:r>
              <a:rPr lang="en-CA" dirty="0" err="1" smtClean="0"/>
              <a:t>Zuboff</a:t>
            </a:r>
            <a:r>
              <a:rPr lang="en-CA" dirty="0" smtClean="0"/>
              <a:t>, </a:t>
            </a:r>
            <a:r>
              <a:rPr lang="en-CA" dirty="0" err="1" smtClean="0"/>
              <a:t>ProMarket</a:t>
            </a:r>
            <a:r>
              <a:rPr lang="en-CA" dirty="0" smtClean="0"/>
              <a:t>, February 22, 2019</a:t>
            </a:r>
          </a:p>
          <a:p>
            <a:r>
              <a:rPr lang="en-CA" dirty="0" smtClean="0"/>
              <a:t>https://promarket.org/2019/02/22/road-to-digital-serfdom-surveillance-capitalism-visible-hand/</a:t>
            </a:r>
          </a:p>
        </p:txBody>
      </p:sp>
      <p:sp>
        <p:nvSpPr>
          <p:cNvPr id="4" name="Slide Number Placeholder 3"/>
          <p:cNvSpPr>
            <a:spLocks noGrp="1"/>
          </p:cNvSpPr>
          <p:nvPr>
            <p:ph type="sldNum" sz="quarter" idx="10"/>
          </p:nvPr>
        </p:nvSpPr>
        <p:spPr/>
        <p:txBody>
          <a:bodyPr/>
          <a:lstStyle/>
          <a:p>
            <a:fld id="{6FA120B6-1DB4-4550-AF65-B1452A892954}" type="slidenum">
              <a:rPr lang="en-CA" smtClean="0"/>
              <a:t>54</a:t>
            </a:fld>
            <a:endParaRPr lang="en-CA"/>
          </a:p>
        </p:txBody>
      </p:sp>
    </p:spTree>
    <p:extLst>
      <p:ext uri="{BB962C8B-B14F-4D97-AF65-F5344CB8AC3E}">
        <p14:creationId xmlns:p14="http://schemas.microsoft.com/office/powerpoint/2010/main" val="27788154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CA" dirty="0" smtClean="0"/>
          </a:p>
          <a:p>
            <a:endParaRPr lang="en-CA" dirty="0" smtClean="0"/>
          </a:p>
          <a:p>
            <a:r>
              <a:rPr lang="en-CA" dirty="0" smtClean="0"/>
              <a:t>Our new role </a:t>
            </a:r>
          </a:p>
          <a:p>
            <a:endParaRPr lang="en-CA" dirty="0" smtClean="0"/>
          </a:p>
          <a:p>
            <a:endParaRPr lang="en-CA" dirty="0" smtClean="0"/>
          </a:p>
          <a:p>
            <a:r>
              <a:rPr lang="en-CA" dirty="0" smtClean="0"/>
              <a:t>That needs to be in place</a:t>
            </a:r>
          </a:p>
          <a:p>
            <a:endParaRPr lang="en-CA" dirty="0"/>
          </a:p>
        </p:txBody>
      </p:sp>
      <p:sp>
        <p:nvSpPr>
          <p:cNvPr id="4" name="Slide Number Placeholder 3"/>
          <p:cNvSpPr>
            <a:spLocks noGrp="1"/>
          </p:cNvSpPr>
          <p:nvPr>
            <p:ph type="sldNum" sz="quarter" idx="10"/>
          </p:nvPr>
        </p:nvSpPr>
        <p:spPr/>
        <p:txBody>
          <a:bodyPr/>
          <a:lstStyle/>
          <a:p>
            <a:fld id="{6FA120B6-1DB4-4550-AF65-B1452A892954}" type="slidenum">
              <a:rPr lang="en-CA" smtClean="0"/>
              <a:t>55</a:t>
            </a:fld>
            <a:endParaRPr lang="en-CA"/>
          </a:p>
        </p:txBody>
      </p:sp>
    </p:spTree>
    <p:extLst>
      <p:ext uri="{BB962C8B-B14F-4D97-AF65-F5344CB8AC3E}">
        <p14:creationId xmlns:p14="http://schemas.microsoft.com/office/powerpoint/2010/main" val="38088803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https://www.informationweek.com/software/7-ways-to-create-e-portfolios/d/d-id/1110673</a:t>
            </a:r>
          </a:p>
          <a:p>
            <a:endParaRPr lang="en-CA" dirty="0" smtClean="0"/>
          </a:p>
          <a:p>
            <a:r>
              <a:rPr lang="en-CA" dirty="0" smtClean="0"/>
              <a:t>Types: in</a:t>
            </a:r>
            <a:r>
              <a:rPr lang="en-CA" baseline="0" dirty="0" smtClean="0"/>
              <a:t> LMS, using Google, stand-alone</a:t>
            </a:r>
            <a:endParaRPr lang="en-CA" dirty="0" smtClean="0"/>
          </a:p>
          <a:p>
            <a:endParaRPr lang="en-CA" dirty="0" smtClean="0"/>
          </a:p>
          <a:p>
            <a:r>
              <a:rPr lang="en-CA" dirty="0" smtClean="0"/>
              <a:t>2 faces of e-portfolios</a:t>
            </a:r>
          </a:p>
          <a:p>
            <a:r>
              <a:rPr lang="en-CA" dirty="0" smtClean="0"/>
              <a:t>https://electronicportfolios.org/balance/Balancing2.htm</a:t>
            </a:r>
          </a:p>
          <a:p>
            <a:endParaRPr lang="en-CA" dirty="0" smtClean="0"/>
          </a:p>
          <a:p>
            <a:endParaRPr lang="en-CA" dirty="0"/>
          </a:p>
        </p:txBody>
      </p:sp>
      <p:sp>
        <p:nvSpPr>
          <p:cNvPr id="4" name="Slide Number Placeholder 3"/>
          <p:cNvSpPr>
            <a:spLocks noGrp="1"/>
          </p:cNvSpPr>
          <p:nvPr>
            <p:ph type="sldNum" sz="quarter" idx="10"/>
          </p:nvPr>
        </p:nvSpPr>
        <p:spPr/>
        <p:txBody>
          <a:bodyPr/>
          <a:lstStyle/>
          <a:p>
            <a:fld id="{6FA120B6-1DB4-4550-AF65-B1452A892954}" type="slidenum">
              <a:rPr lang="en-CA" smtClean="0"/>
              <a:t>56</a:t>
            </a:fld>
            <a:endParaRPr lang="en-CA"/>
          </a:p>
        </p:txBody>
      </p:sp>
    </p:spTree>
    <p:extLst>
      <p:ext uri="{BB962C8B-B14F-4D97-AF65-F5344CB8AC3E}">
        <p14:creationId xmlns:p14="http://schemas.microsoft.com/office/powerpoint/2010/main" val="11105119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https://xapi.com/overview/     XAPI</a:t>
            </a:r>
          </a:p>
          <a:p>
            <a:r>
              <a:rPr lang="en-CA" dirty="0" smtClean="0"/>
              <a:t>https://xapi.com/learning-record-store/   LRS</a:t>
            </a:r>
          </a:p>
          <a:p>
            <a:endParaRPr lang="en-CA" dirty="0" smtClean="0"/>
          </a:p>
          <a:p>
            <a:r>
              <a:rPr lang="en-CA" dirty="0" smtClean="0"/>
              <a:t>Enterprise: data marts, data lakes, </a:t>
            </a:r>
            <a:r>
              <a:rPr lang="en-CA" dirty="0" err="1" smtClean="0"/>
              <a:t>etc</a:t>
            </a:r>
            <a:r>
              <a:rPr lang="en-CA" dirty="0" smtClean="0"/>
              <a:t> </a:t>
            </a:r>
            <a:r>
              <a:rPr lang="en-CA" dirty="0" err="1" smtClean="0"/>
              <a:t>etc</a:t>
            </a:r>
            <a:endParaRPr lang="en-CA" dirty="0" smtClean="0"/>
          </a:p>
          <a:p>
            <a:endParaRPr lang="en-CA" dirty="0" smtClean="0"/>
          </a:p>
          <a:p>
            <a:endParaRPr lang="en-CA" dirty="0" smtClean="0"/>
          </a:p>
          <a:p>
            <a:r>
              <a:rPr lang="en-CA" dirty="0" smtClean="0"/>
              <a:t>The Experience API (or </a:t>
            </a:r>
            <a:r>
              <a:rPr lang="en-CA" dirty="0" err="1" smtClean="0"/>
              <a:t>xAPI</a:t>
            </a:r>
            <a:r>
              <a:rPr lang="en-CA" dirty="0" smtClean="0"/>
              <a:t>) is a new specification for learning technology that makes it possible to collect data about the wide range of experiences a person has (online and offline). This API captures data in a consistent format about a person or group’s activities from many technologies. Very different systems are able to securely communicate by capturing and sharing this stream of activities using </a:t>
            </a:r>
            <a:r>
              <a:rPr lang="en-CA" dirty="0" err="1" smtClean="0"/>
              <a:t>xAPI’s</a:t>
            </a:r>
            <a:r>
              <a:rPr lang="en-CA" dirty="0" smtClean="0"/>
              <a:t> simple vocabulary.</a:t>
            </a:r>
          </a:p>
          <a:p>
            <a:endParaRPr lang="en-CA" dirty="0" smtClean="0"/>
          </a:p>
          <a:p>
            <a:r>
              <a:rPr lang="en-CA" dirty="0" smtClean="0"/>
              <a:t>The LRS is the heart of any </a:t>
            </a:r>
            <a:r>
              <a:rPr lang="en-CA" dirty="0" err="1" smtClean="0">
                <a:hlinkClick r:id="rId3"/>
              </a:rPr>
              <a:t>xAPI</a:t>
            </a:r>
            <a:r>
              <a:rPr lang="en-CA" dirty="0" smtClean="0">
                <a:hlinkClick r:id="rId3"/>
              </a:rPr>
              <a:t> ecosystem</a:t>
            </a:r>
            <a:r>
              <a:rPr lang="en-CA" dirty="0" smtClean="0"/>
              <a:t>, receiving, storing and returning </a:t>
            </a:r>
            <a:r>
              <a:rPr lang="en-CA" dirty="0" err="1" smtClean="0"/>
              <a:t>xAPI</a:t>
            </a:r>
            <a:r>
              <a:rPr lang="en-CA" dirty="0" smtClean="0"/>
              <a:t> statements. You’ll need an LRS in order to do anything with </a:t>
            </a:r>
            <a:r>
              <a:rPr lang="en-CA" dirty="0" err="1" smtClean="0"/>
              <a:t>xAPI</a:t>
            </a:r>
            <a:r>
              <a:rPr lang="en-CA" dirty="0" smtClean="0"/>
              <a:t>. Every other tool which sends or retrieves learning activity data will interact with the LRS as the central store.</a:t>
            </a:r>
          </a:p>
          <a:p>
            <a:r>
              <a:rPr lang="en-CA" dirty="0" smtClean="0"/>
              <a:t>The LRS, as defined by the </a:t>
            </a:r>
            <a:r>
              <a:rPr lang="en-CA" dirty="0" err="1" smtClean="0">
                <a:hlinkClick r:id="rId4"/>
              </a:rPr>
              <a:t>xAPI</a:t>
            </a:r>
            <a:r>
              <a:rPr lang="en-CA" dirty="0" smtClean="0">
                <a:hlinkClick r:id="rId4"/>
              </a:rPr>
              <a:t> specification</a:t>
            </a:r>
            <a:r>
              <a:rPr lang="en-CA" dirty="0" smtClean="0"/>
              <a:t>, is “a server (i.e. system capable of receiving and processing web requests) that is responsible for receiving, storing, and providing access to Learning Records.” Taking this a step farther, the LRS is designed to enable systems to store and retrieve </a:t>
            </a:r>
            <a:r>
              <a:rPr lang="en-CA" dirty="0" err="1" smtClean="0"/>
              <a:t>xAPI</a:t>
            </a:r>
            <a:r>
              <a:rPr lang="en-CA" dirty="0" smtClean="0"/>
              <a:t> statements, store </a:t>
            </a:r>
            <a:r>
              <a:rPr lang="en-CA" dirty="0" err="1" smtClean="0"/>
              <a:t>xAPI</a:t>
            </a:r>
            <a:r>
              <a:rPr lang="en-CA" dirty="0" smtClean="0"/>
              <a:t> state, and store various other </a:t>
            </a:r>
            <a:r>
              <a:rPr lang="en-CA" dirty="0" err="1" smtClean="0"/>
              <a:t>xAPI</a:t>
            </a:r>
            <a:r>
              <a:rPr lang="en-CA" dirty="0" smtClean="0"/>
              <a:t> metadata from other systems. When considering what an LRS actually is, it’s important to remember that the S stands for STORE, meaning that the most basic function of an LRS is to store and make available </a:t>
            </a:r>
            <a:r>
              <a:rPr lang="en-CA" dirty="0" err="1" smtClean="0"/>
              <a:t>xAPI</a:t>
            </a:r>
            <a:r>
              <a:rPr lang="en-CA" dirty="0" smtClean="0"/>
              <a:t> statements.</a:t>
            </a:r>
          </a:p>
          <a:p>
            <a:endParaRPr lang="en-CA" dirty="0" smtClean="0"/>
          </a:p>
          <a:p>
            <a:endParaRPr lang="en-CA" dirty="0"/>
          </a:p>
        </p:txBody>
      </p:sp>
      <p:sp>
        <p:nvSpPr>
          <p:cNvPr id="4" name="Slide Number Placeholder 3"/>
          <p:cNvSpPr>
            <a:spLocks noGrp="1"/>
          </p:cNvSpPr>
          <p:nvPr>
            <p:ph type="sldNum" sz="quarter" idx="10"/>
          </p:nvPr>
        </p:nvSpPr>
        <p:spPr/>
        <p:txBody>
          <a:bodyPr/>
          <a:lstStyle/>
          <a:p>
            <a:fld id="{6FA120B6-1DB4-4550-AF65-B1452A892954}" type="slidenum">
              <a:rPr lang="en-CA" smtClean="0"/>
              <a:t>57</a:t>
            </a:fld>
            <a:endParaRPr lang="en-CA"/>
          </a:p>
        </p:txBody>
      </p:sp>
    </p:spTree>
    <p:extLst>
      <p:ext uri="{BB962C8B-B14F-4D97-AF65-F5344CB8AC3E}">
        <p14:creationId xmlns:p14="http://schemas.microsoft.com/office/powerpoint/2010/main" val="27440459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smtClean="0"/>
          </a:p>
          <a:p>
            <a:r>
              <a:rPr lang="en-CA" dirty="0" smtClean="0"/>
              <a:t>“Here is a map for </a:t>
            </a:r>
            <a:r>
              <a:rPr lang="en-CA" dirty="0" err="1" smtClean="0"/>
              <a:t>eportfolio</a:t>
            </a:r>
            <a:r>
              <a:rPr lang="en-CA" dirty="0" smtClean="0"/>
              <a:t> making I have come up with. Based on  David Delgado’s PLE and </a:t>
            </a:r>
            <a:r>
              <a:rPr lang="en-CA" dirty="0" smtClean="0">
                <a:hlinkClick r:id="rId3"/>
              </a:rPr>
              <a:t>Derek </a:t>
            </a:r>
            <a:r>
              <a:rPr lang="en-CA" dirty="0" err="1" smtClean="0">
                <a:hlinkClick r:id="rId3"/>
              </a:rPr>
              <a:t>Wenmoth</a:t>
            </a:r>
            <a:r>
              <a:rPr lang="en-CA" dirty="0" smtClean="0"/>
              <a:t> via</a:t>
            </a:r>
            <a:r>
              <a:rPr lang="en-CA" dirty="0" smtClean="0">
                <a:hlinkClick r:id="rId4"/>
              </a:rPr>
              <a:t> Helen Barrett’s blog.</a:t>
            </a:r>
            <a:endParaRPr lang="en-CA" dirty="0" smtClean="0"/>
          </a:p>
          <a:p>
            <a:r>
              <a:rPr lang="en-CA" dirty="0" smtClean="0"/>
              <a:t>My goal is to highlight the steps of the process and I am not too sure about the first part yet… I might change it in the future. </a:t>
            </a:r>
            <a:r>
              <a:rPr lang="en-CA" b="1" dirty="0" smtClean="0"/>
              <a:t>The first part, doing tasks/project</a:t>
            </a:r>
            <a:r>
              <a:rPr lang="en-CA" dirty="0" smtClean="0"/>
              <a:t>s is the largest part of the student’s work, supported by different formats, text, audio, video, image and hyperlinked to collaborate connected in the making of activities in web 2.o support.” </a:t>
            </a:r>
            <a:r>
              <a:rPr lang="en-CA" dirty="0" err="1" smtClean="0"/>
              <a:t>Sònia</a:t>
            </a:r>
            <a:r>
              <a:rPr lang="en-CA" dirty="0" smtClean="0"/>
              <a:t> </a:t>
            </a:r>
            <a:r>
              <a:rPr lang="en-CA" dirty="0" err="1" smtClean="0"/>
              <a:t>Guilana</a:t>
            </a:r>
            <a:r>
              <a:rPr lang="en-CA" dirty="0" smtClean="0"/>
              <a:t> https://blocs.xtec.cat/portfolioproject/2009/07/24/portfolioroadmap/ </a:t>
            </a:r>
          </a:p>
        </p:txBody>
      </p:sp>
      <p:sp>
        <p:nvSpPr>
          <p:cNvPr id="4" name="Slide Number Placeholder 3"/>
          <p:cNvSpPr>
            <a:spLocks noGrp="1"/>
          </p:cNvSpPr>
          <p:nvPr>
            <p:ph type="sldNum" sz="quarter" idx="10"/>
          </p:nvPr>
        </p:nvSpPr>
        <p:spPr/>
        <p:txBody>
          <a:bodyPr/>
          <a:lstStyle/>
          <a:p>
            <a:fld id="{6FA120B6-1DB4-4550-AF65-B1452A892954}" type="slidenum">
              <a:rPr lang="en-CA" smtClean="0"/>
              <a:t>58</a:t>
            </a:fld>
            <a:endParaRPr lang="en-CA"/>
          </a:p>
        </p:txBody>
      </p:sp>
    </p:spTree>
    <p:extLst>
      <p:ext uri="{BB962C8B-B14F-4D97-AF65-F5344CB8AC3E}">
        <p14:creationId xmlns:p14="http://schemas.microsoft.com/office/powerpoint/2010/main" val="23193282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Federated networks – complete guide - https://monoskop.org/Federated_networks </a:t>
            </a:r>
          </a:p>
          <a:p>
            <a:endParaRPr lang="en-CA" dirty="0" smtClean="0"/>
          </a:p>
          <a:p>
            <a:endParaRPr lang="en-CA" dirty="0" smtClean="0"/>
          </a:p>
          <a:p>
            <a:r>
              <a:rPr lang="en-CA" dirty="0" err="1" smtClean="0"/>
              <a:t>Nextcloud</a:t>
            </a:r>
            <a:r>
              <a:rPr lang="en-CA" dirty="0" smtClean="0"/>
              <a:t> - https://nextcloud.com/ </a:t>
            </a:r>
          </a:p>
          <a:p>
            <a:endParaRPr lang="en-CA" dirty="0" smtClean="0"/>
          </a:p>
          <a:p>
            <a:r>
              <a:rPr lang="en-CA" dirty="0" smtClean="0"/>
              <a:t>Bonfire - Your plug &amp; play federated social network:  - https://bonfire.cafe/ </a:t>
            </a:r>
          </a:p>
          <a:p>
            <a:endParaRPr lang="en-CA" dirty="0" smtClean="0"/>
          </a:p>
          <a:p>
            <a:r>
              <a:rPr lang="en-CA" dirty="0" err="1" smtClean="0"/>
              <a:t>Freedombone</a:t>
            </a:r>
            <a:r>
              <a:rPr lang="en-CA" dirty="0" smtClean="0"/>
              <a:t> –  </a:t>
            </a:r>
            <a:r>
              <a:rPr lang="en-CA" dirty="0" err="1" smtClean="0"/>
              <a:t>Freedombone</a:t>
            </a:r>
            <a:r>
              <a:rPr lang="en-CA" dirty="0" smtClean="0"/>
              <a:t> is a home server system which enables you to run your own internet services, individually or as a household. It includes all of the things you'd expect such as email, chat, VoIP, web sites, wikis, blogs, social networks, media hosting and more. https://freedombone.net/</a:t>
            </a:r>
          </a:p>
          <a:p>
            <a:endParaRPr lang="en-CA" dirty="0" smtClean="0"/>
          </a:p>
          <a:p>
            <a:r>
              <a:rPr lang="en-CA" dirty="0" smtClean="0"/>
              <a:t>Image: https://www.semanticscholar.org/paper/Auction-Based-Algorithms-for-Routing-and-Task-in-Ehsanfar-Grogan/1323053b819de6d46236c0657d3147446fc8993d </a:t>
            </a:r>
          </a:p>
          <a:p>
            <a:endParaRPr lang="en-CA" dirty="0" smtClean="0"/>
          </a:p>
          <a:p>
            <a:endParaRPr lang="en-CA" dirty="0"/>
          </a:p>
        </p:txBody>
      </p:sp>
      <p:sp>
        <p:nvSpPr>
          <p:cNvPr id="4" name="Slide Number Placeholder 3"/>
          <p:cNvSpPr>
            <a:spLocks noGrp="1"/>
          </p:cNvSpPr>
          <p:nvPr>
            <p:ph type="sldNum" sz="quarter" idx="10"/>
          </p:nvPr>
        </p:nvSpPr>
        <p:spPr/>
        <p:txBody>
          <a:bodyPr/>
          <a:lstStyle/>
          <a:p>
            <a:fld id="{6FA120B6-1DB4-4550-AF65-B1452A892954}" type="slidenum">
              <a:rPr lang="en-CA" smtClean="0"/>
              <a:t>59</a:t>
            </a:fld>
            <a:endParaRPr lang="en-CA"/>
          </a:p>
        </p:txBody>
      </p:sp>
    </p:spTree>
    <p:extLst>
      <p:ext uri="{BB962C8B-B14F-4D97-AF65-F5344CB8AC3E}">
        <p14:creationId xmlns:p14="http://schemas.microsoft.com/office/powerpoint/2010/main" val="7553307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smtClean="0"/>
              <a:t>potential social, ethical and cultural challenges such systems introduce.</a:t>
            </a:r>
          </a:p>
          <a:p>
            <a:endParaRPr lang="en-CA" dirty="0" smtClean="0"/>
          </a:p>
          <a:p>
            <a:r>
              <a:rPr lang="en-CA" dirty="0" smtClean="0"/>
              <a:t>What’s the right network structure</a:t>
            </a:r>
          </a:p>
          <a:p>
            <a:endParaRPr lang="en-CA" dirty="0" smtClean="0"/>
          </a:p>
          <a:p>
            <a:r>
              <a:rPr lang="en-CA" dirty="0" smtClean="0"/>
              <a:t>https://medium.com/gc-entrepreneur/evaluation-framework-for-innovative-human-resources-hr-initiatives-1628d1ce1d84 Evaluation Framework for Innovative Human Resources (HR) Initiatives</a:t>
            </a:r>
          </a:p>
          <a:p>
            <a:r>
              <a:rPr lang="en-CA" dirty="0" smtClean="0"/>
              <a:t>Melissa Poon</a:t>
            </a:r>
            <a:r>
              <a:rPr lang="en-CA" baseline="0" dirty="0" smtClean="0"/>
              <a:t> GC_Innovations </a:t>
            </a:r>
            <a:r>
              <a:rPr lang="en-CA" dirty="0" smtClean="0"/>
              <a:t>Nov 29, 2019</a:t>
            </a:r>
            <a:endParaRPr lang="en-CA" dirty="0"/>
          </a:p>
        </p:txBody>
      </p:sp>
      <p:sp>
        <p:nvSpPr>
          <p:cNvPr id="4" name="Slide Number Placeholder 3"/>
          <p:cNvSpPr>
            <a:spLocks noGrp="1"/>
          </p:cNvSpPr>
          <p:nvPr>
            <p:ph type="sldNum" sz="quarter" idx="10"/>
          </p:nvPr>
        </p:nvSpPr>
        <p:spPr/>
        <p:txBody>
          <a:bodyPr/>
          <a:lstStyle/>
          <a:p>
            <a:fld id="{6FA120B6-1DB4-4550-AF65-B1452A892954}" type="slidenum">
              <a:rPr lang="en-CA" smtClean="0"/>
              <a:t>60</a:t>
            </a:fld>
            <a:endParaRPr lang="en-CA"/>
          </a:p>
        </p:txBody>
      </p:sp>
    </p:spTree>
    <p:extLst>
      <p:ext uri="{BB962C8B-B14F-4D97-AF65-F5344CB8AC3E}">
        <p14:creationId xmlns:p14="http://schemas.microsoft.com/office/powerpoint/2010/main" val="267539617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https://www.downes.ca</a:t>
            </a:r>
          </a:p>
          <a:p>
            <a:endParaRPr lang="en-CA" dirty="0"/>
          </a:p>
        </p:txBody>
      </p:sp>
      <p:sp>
        <p:nvSpPr>
          <p:cNvPr id="4" name="Slide Number Placeholder 3"/>
          <p:cNvSpPr>
            <a:spLocks noGrp="1"/>
          </p:cNvSpPr>
          <p:nvPr>
            <p:ph type="sldNum" sz="quarter" idx="10"/>
          </p:nvPr>
        </p:nvSpPr>
        <p:spPr/>
        <p:txBody>
          <a:bodyPr/>
          <a:lstStyle/>
          <a:p>
            <a:fld id="{6FA120B6-1DB4-4550-AF65-B1452A892954}" type="slidenum">
              <a:rPr lang="en-CA" smtClean="0"/>
              <a:t>61</a:t>
            </a:fld>
            <a:endParaRPr lang="en-CA"/>
          </a:p>
        </p:txBody>
      </p:sp>
    </p:spTree>
    <p:extLst>
      <p:ext uri="{BB962C8B-B14F-4D97-AF65-F5344CB8AC3E}">
        <p14:creationId xmlns:p14="http://schemas.microsoft.com/office/powerpoint/2010/main" val="1017627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https://info.badgr.com/ </a:t>
            </a:r>
          </a:p>
          <a:p>
            <a:endParaRPr lang="en-CA" dirty="0" smtClean="0"/>
          </a:p>
          <a:p>
            <a:r>
              <a:rPr lang="en-CA" dirty="0" smtClean="0"/>
              <a:t>https://badge.wiki/wiki/Badge_platforms  </a:t>
            </a:r>
          </a:p>
          <a:p>
            <a:r>
              <a:rPr lang="en-CA" dirty="0" smtClean="0"/>
              <a:t>    1 </a:t>
            </a:r>
            <a:r>
              <a:rPr lang="en-CA" dirty="0" err="1" smtClean="0"/>
              <a:t>Accredible</a:t>
            </a:r>
            <a:endParaRPr lang="en-CA" dirty="0" smtClean="0"/>
          </a:p>
          <a:p>
            <a:r>
              <a:rPr lang="en-CA" dirty="0" smtClean="0"/>
              <a:t>    2 </a:t>
            </a:r>
            <a:r>
              <a:rPr lang="en-CA" dirty="0" err="1" smtClean="0"/>
              <a:t>Badgecraft</a:t>
            </a:r>
            <a:endParaRPr lang="en-CA" dirty="0" smtClean="0"/>
          </a:p>
          <a:p>
            <a:r>
              <a:rPr lang="en-CA" dirty="0" smtClean="0"/>
              <a:t>    3 Badge List</a:t>
            </a:r>
          </a:p>
          <a:p>
            <a:r>
              <a:rPr lang="en-CA" dirty="0" smtClean="0"/>
              <a:t>    4 </a:t>
            </a:r>
            <a:r>
              <a:rPr lang="en-CA" dirty="0" err="1" smtClean="0"/>
              <a:t>BadgeFactor</a:t>
            </a:r>
            <a:endParaRPr lang="en-CA" dirty="0" smtClean="0"/>
          </a:p>
          <a:p>
            <a:r>
              <a:rPr lang="en-CA" dirty="0" smtClean="0"/>
              <a:t>    5 </a:t>
            </a:r>
            <a:r>
              <a:rPr lang="en-CA" dirty="0" err="1" smtClean="0"/>
              <a:t>BadgeOS</a:t>
            </a:r>
            <a:endParaRPr lang="en-CA" dirty="0" smtClean="0"/>
          </a:p>
          <a:p>
            <a:r>
              <a:rPr lang="en-CA" dirty="0" smtClean="0"/>
              <a:t>    6 </a:t>
            </a:r>
            <a:r>
              <a:rPr lang="en-CA" dirty="0" err="1" smtClean="0"/>
              <a:t>Badgetree</a:t>
            </a:r>
            <a:endParaRPr lang="en-CA" dirty="0" smtClean="0"/>
          </a:p>
          <a:p>
            <a:r>
              <a:rPr lang="en-CA" dirty="0" smtClean="0"/>
              <a:t>    7 </a:t>
            </a:r>
            <a:r>
              <a:rPr lang="en-CA" dirty="0" err="1" smtClean="0"/>
              <a:t>Badgr</a:t>
            </a:r>
            <a:endParaRPr lang="en-CA" dirty="0" smtClean="0"/>
          </a:p>
          <a:p>
            <a:r>
              <a:rPr lang="en-CA" dirty="0" smtClean="0"/>
              <a:t>    8 </a:t>
            </a:r>
            <a:r>
              <a:rPr lang="en-CA" dirty="0" err="1" smtClean="0"/>
              <a:t>BCdiploma</a:t>
            </a:r>
            <a:endParaRPr lang="en-CA" dirty="0" smtClean="0"/>
          </a:p>
          <a:p>
            <a:r>
              <a:rPr lang="en-CA" dirty="0" smtClean="0"/>
              <a:t>    9 </a:t>
            </a:r>
            <a:r>
              <a:rPr lang="en-CA" dirty="0" err="1" smtClean="0"/>
              <a:t>Bestr</a:t>
            </a:r>
            <a:endParaRPr lang="en-CA" dirty="0" smtClean="0"/>
          </a:p>
          <a:p>
            <a:r>
              <a:rPr lang="en-CA" dirty="0" smtClean="0"/>
              <a:t>    10 CanCred.ca</a:t>
            </a:r>
          </a:p>
          <a:p>
            <a:r>
              <a:rPr lang="en-CA" dirty="0" smtClean="0"/>
              <a:t>    11 </a:t>
            </a:r>
            <a:r>
              <a:rPr lang="en-CA" dirty="0" err="1" smtClean="0"/>
              <a:t>Canvabadges</a:t>
            </a:r>
            <a:endParaRPr lang="en-CA" dirty="0" smtClean="0"/>
          </a:p>
          <a:p>
            <a:r>
              <a:rPr lang="en-CA" dirty="0" smtClean="0"/>
              <a:t>    12 Create by Mouse</a:t>
            </a:r>
          </a:p>
          <a:p>
            <a:r>
              <a:rPr lang="en-CA" dirty="0" smtClean="0"/>
              <a:t>    13 </a:t>
            </a:r>
            <a:r>
              <a:rPr lang="en-CA" dirty="0" err="1" smtClean="0"/>
              <a:t>Credly</a:t>
            </a:r>
            <a:endParaRPr lang="en-CA" dirty="0" smtClean="0"/>
          </a:p>
          <a:p>
            <a:r>
              <a:rPr lang="en-CA" dirty="0" smtClean="0"/>
              <a:t>    14 </a:t>
            </a:r>
            <a:r>
              <a:rPr lang="en-CA" dirty="0" err="1" smtClean="0"/>
              <a:t>ForAllRubrics</a:t>
            </a:r>
            <a:endParaRPr lang="en-CA" dirty="0" smtClean="0"/>
          </a:p>
          <a:p>
            <a:r>
              <a:rPr lang="en-CA" dirty="0" smtClean="0"/>
              <a:t>    15 </a:t>
            </a:r>
            <a:r>
              <a:rPr lang="en-CA" dirty="0" err="1" smtClean="0"/>
              <a:t>Makewaves</a:t>
            </a:r>
            <a:endParaRPr lang="en-CA" dirty="0" smtClean="0"/>
          </a:p>
          <a:p>
            <a:r>
              <a:rPr lang="en-CA" dirty="0" smtClean="0"/>
              <a:t>    16 NOCTI and </a:t>
            </a:r>
            <a:r>
              <a:rPr lang="en-CA" dirty="0" err="1" smtClean="0"/>
              <a:t>Nocti</a:t>
            </a:r>
            <a:r>
              <a:rPr lang="en-CA" dirty="0" smtClean="0"/>
              <a:t> Business Solutions (NBS)</a:t>
            </a:r>
          </a:p>
          <a:p>
            <a:r>
              <a:rPr lang="en-CA" dirty="0" smtClean="0"/>
              <a:t>    17 Learning Objects</a:t>
            </a:r>
          </a:p>
          <a:p>
            <a:r>
              <a:rPr lang="en-CA" dirty="0" smtClean="0"/>
              <a:t>    18 Open Badge Academy</a:t>
            </a:r>
          </a:p>
          <a:p>
            <a:r>
              <a:rPr lang="en-CA" dirty="0" smtClean="0"/>
              <a:t>    19 Open Badge Factory</a:t>
            </a:r>
          </a:p>
          <a:p>
            <a:r>
              <a:rPr lang="en-CA" dirty="0" smtClean="0"/>
              <a:t>    20 Openbadges.me</a:t>
            </a:r>
          </a:p>
          <a:p>
            <a:r>
              <a:rPr lang="en-CA" dirty="0" smtClean="0"/>
              <a:t>    21 Peer 2 Peer University (P2PU)</a:t>
            </a:r>
          </a:p>
          <a:p>
            <a:r>
              <a:rPr lang="en-CA" dirty="0" smtClean="0"/>
              <a:t>    22 </a:t>
            </a:r>
            <a:r>
              <a:rPr lang="en-CA" dirty="0" err="1" smtClean="0"/>
              <a:t>ProExam</a:t>
            </a:r>
            <a:r>
              <a:rPr lang="en-CA" dirty="0" smtClean="0"/>
              <a:t> Vault</a:t>
            </a:r>
          </a:p>
          <a:p>
            <a:r>
              <a:rPr lang="en-CA" dirty="0" smtClean="0"/>
              <a:t>    23 </a:t>
            </a:r>
            <a:r>
              <a:rPr lang="en-CA" dirty="0" err="1" smtClean="0"/>
              <a:t>RedCritter</a:t>
            </a:r>
            <a:endParaRPr lang="en-CA" dirty="0" smtClean="0"/>
          </a:p>
          <a:p>
            <a:r>
              <a:rPr lang="en-CA" dirty="0" smtClean="0"/>
              <a:t>    24 Remix Learning</a:t>
            </a:r>
          </a:p>
          <a:p>
            <a:r>
              <a:rPr lang="en-CA" dirty="0" smtClean="0"/>
              <a:t>    25 </a:t>
            </a:r>
            <a:r>
              <a:rPr lang="en-CA" dirty="0" err="1" smtClean="0"/>
              <a:t>Youtopia</a:t>
            </a:r>
            <a:endParaRPr lang="en-CA" dirty="0" smtClean="0"/>
          </a:p>
          <a:p>
            <a:endParaRPr lang="en-CA" dirty="0"/>
          </a:p>
        </p:txBody>
      </p:sp>
      <p:sp>
        <p:nvSpPr>
          <p:cNvPr id="4" name="Slide Number Placeholder 3"/>
          <p:cNvSpPr>
            <a:spLocks noGrp="1"/>
          </p:cNvSpPr>
          <p:nvPr>
            <p:ph type="sldNum" sz="quarter" idx="10"/>
          </p:nvPr>
        </p:nvSpPr>
        <p:spPr/>
        <p:txBody>
          <a:bodyPr/>
          <a:lstStyle/>
          <a:p>
            <a:fld id="{6FA120B6-1DB4-4550-AF65-B1452A892954}" type="slidenum">
              <a:rPr lang="en-CA" smtClean="0"/>
              <a:t>8</a:t>
            </a:fld>
            <a:endParaRPr lang="en-CA"/>
          </a:p>
        </p:txBody>
      </p:sp>
    </p:spTree>
    <p:extLst>
      <p:ext uri="{BB962C8B-B14F-4D97-AF65-F5344CB8AC3E}">
        <p14:creationId xmlns:p14="http://schemas.microsoft.com/office/powerpoint/2010/main" val="701830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FA120B6-1DB4-4550-AF65-B1452A892954}" type="slidenum">
              <a:rPr lang="en-CA" smtClean="0"/>
              <a:t>9</a:t>
            </a:fld>
            <a:endParaRPr lang="en-CA"/>
          </a:p>
        </p:txBody>
      </p:sp>
    </p:spTree>
    <p:extLst>
      <p:ext uri="{BB962C8B-B14F-4D97-AF65-F5344CB8AC3E}">
        <p14:creationId xmlns:p14="http://schemas.microsoft.com/office/powerpoint/2010/main" val="327436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err="1" smtClean="0"/>
              <a:t>Blockchain</a:t>
            </a:r>
            <a:r>
              <a:rPr lang="en-CA" dirty="0" smtClean="0"/>
              <a:t> and Public Record Keeping: Of Temples, Prisons, and the (Re)Configuration of Power</a:t>
            </a:r>
          </a:p>
          <a:p>
            <a:r>
              <a:rPr lang="en-CA" dirty="0" smtClean="0"/>
              <a:t>Victoria L. Lemieux</a:t>
            </a:r>
            <a:r>
              <a:rPr lang="en-CA" baseline="0" dirty="0" smtClean="0"/>
              <a:t> </a:t>
            </a:r>
            <a:r>
              <a:rPr lang="en-CA" dirty="0" smtClean="0"/>
              <a:t>    School of Library, Archival and Information Studies, University of British Columbia, Vancouver, BC, Canada. Frontiers in </a:t>
            </a:r>
            <a:r>
              <a:rPr lang="en-CA" dirty="0" err="1" smtClean="0"/>
              <a:t>Blockchain</a:t>
            </a:r>
            <a:r>
              <a:rPr lang="en-CA" dirty="0" smtClean="0"/>
              <a:t>., 2019.</a:t>
            </a:r>
          </a:p>
          <a:p>
            <a:r>
              <a:rPr lang="en-CA" dirty="0" smtClean="0"/>
              <a:t>“As a distributed ledger, </a:t>
            </a:r>
            <a:r>
              <a:rPr lang="en-CA" dirty="0" err="1" smtClean="0"/>
              <a:t>blockchain</a:t>
            </a:r>
            <a:r>
              <a:rPr lang="en-CA" dirty="0" smtClean="0"/>
              <a:t> technology is, at its heart, a record keeping technology. Without going into technical details of its operation, aspects of which will be discussed later in this paper, and which are quite varied across different </a:t>
            </a:r>
            <a:r>
              <a:rPr lang="en-CA" dirty="0" err="1" smtClean="0"/>
              <a:t>blockchain</a:t>
            </a:r>
            <a:r>
              <a:rPr lang="en-CA" dirty="0" smtClean="0"/>
              <a:t> platforms in any case, it is in large part due to the intended making and keeping of tamper-resistant and transparent recordings of transactions that is said to make </a:t>
            </a:r>
            <a:r>
              <a:rPr lang="en-CA" dirty="0" err="1" smtClean="0"/>
              <a:t>blockchains</a:t>
            </a:r>
            <a:r>
              <a:rPr lang="en-CA" dirty="0" smtClean="0"/>
              <a:t> trustworthy (</a:t>
            </a:r>
            <a:r>
              <a:rPr lang="en-CA" dirty="0" err="1" smtClean="0">
                <a:hlinkClick r:id="rId3"/>
              </a:rPr>
              <a:t>Nakamoto</a:t>
            </a:r>
            <a:r>
              <a:rPr lang="en-CA" dirty="0" smtClean="0">
                <a:hlinkClick r:id="rId3"/>
              </a:rPr>
              <a:t>, 2008</a:t>
            </a:r>
            <a:r>
              <a:rPr lang="en-CA" dirty="0" smtClean="0"/>
              <a:t>; </a:t>
            </a:r>
            <a:r>
              <a:rPr lang="en-CA" dirty="0" smtClean="0">
                <a:hlinkClick r:id="rId4"/>
              </a:rPr>
              <a:t>Peters and Panayi, 2016</a:t>
            </a:r>
            <a:r>
              <a:rPr lang="en-CA" dirty="0" smtClean="0"/>
              <a:t>; </a:t>
            </a:r>
            <a:r>
              <a:rPr lang="en-CA" dirty="0" err="1" smtClean="0">
                <a:hlinkClick r:id="rId5"/>
              </a:rPr>
              <a:t>Atzori</a:t>
            </a:r>
            <a:r>
              <a:rPr lang="en-CA" dirty="0" smtClean="0">
                <a:hlinkClick r:id="rId5"/>
              </a:rPr>
              <a:t>, 2017</a:t>
            </a:r>
            <a:r>
              <a:rPr lang="en-CA" dirty="0" smtClean="0"/>
              <a:t>). “</a:t>
            </a:r>
          </a:p>
          <a:p>
            <a:endParaRPr lang="en-CA" dirty="0" smtClean="0"/>
          </a:p>
          <a:p>
            <a:endParaRPr lang="en-CA" dirty="0" smtClean="0"/>
          </a:p>
          <a:p>
            <a:endParaRPr lang="en-CA" dirty="0"/>
          </a:p>
        </p:txBody>
      </p:sp>
      <p:sp>
        <p:nvSpPr>
          <p:cNvPr id="4" name="Slide Number Placeholder 3"/>
          <p:cNvSpPr>
            <a:spLocks noGrp="1"/>
          </p:cNvSpPr>
          <p:nvPr>
            <p:ph type="sldNum" sz="quarter" idx="10"/>
          </p:nvPr>
        </p:nvSpPr>
        <p:spPr/>
        <p:txBody>
          <a:bodyPr/>
          <a:lstStyle/>
          <a:p>
            <a:fld id="{6FA120B6-1DB4-4550-AF65-B1452A892954}" type="slidenum">
              <a:rPr lang="en-CA" smtClean="0"/>
              <a:t>10</a:t>
            </a:fld>
            <a:endParaRPr lang="en-CA"/>
          </a:p>
        </p:txBody>
      </p:sp>
    </p:spTree>
    <p:extLst>
      <p:ext uri="{BB962C8B-B14F-4D97-AF65-F5344CB8AC3E}">
        <p14:creationId xmlns:p14="http://schemas.microsoft.com/office/powerpoint/2010/main" val="5475428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CA" dirty="0" smtClean="0"/>
          </a:p>
          <a:p>
            <a:endParaRPr lang="en-CA" dirty="0"/>
          </a:p>
        </p:txBody>
      </p:sp>
      <p:sp>
        <p:nvSpPr>
          <p:cNvPr id="4" name="Slide Number Placeholder 3"/>
          <p:cNvSpPr>
            <a:spLocks noGrp="1"/>
          </p:cNvSpPr>
          <p:nvPr>
            <p:ph type="sldNum" sz="quarter" idx="10"/>
          </p:nvPr>
        </p:nvSpPr>
        <p:spPr/>
        <p:txBody>
          <a:bodyPr/>
          <a:lstStyle/>
          <a:p>
            <a:fld id="{6FA120B6-1DB4-4550-AF65-B1452A892954}" type="slidenum">
              <a:rPr lang="en-CA" smtClean="0"/>
              <a:t>11</a:t>
            </a:fld>
            <a:endParaRPr lang="en-CA"/>
          </a:p>
        </p:txBody>
      </p:sp>
    </p:spTree>
    <p:extLst>
      <p:ext uri="{BB962C8B-B14F-4D97-AF65-F5344CB8AC3E}">
        <p14:creationId xmlns:p14="http://schemas.microsoft.com/office/powerpoint/2010/main" val="16303855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8C82874-AFD0-4608-83AF-4377421A34E3}" type="datetimeFigureOut">
              <a:rPr lang="en-CA" smtClean="0"/>
              <a:t>2020-10-26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6DC7C4E-6E90-4A21-87AC-D9EF967333E7}" type="slidenum">
              <a:rPr lang="en-CA" smtClean="0"/>
              <a:t>‹#›</a:t>
            </a:fld>
            <a:endParaRPr lang="en-CA"/>
          </a:p>
        </p:txBody>
      </p:sp>
    </p:spTree>
    <p:extLst>
      <p:ext uri="{BB962C8B-B14F-4D97-AF65-F5344CB8AC3E}">
        <p14:creationId xmlns:p14="http://schemas.microsoft.com/office/powerpoint/2010/main" val="32195479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8C82874-AFD0-4608-83AF-4377421A34E3}" type="datetimeFigureOut">
              <a:rPr lang="en-CA" smtClean="0"/>
              <a:t>2020-10-26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6DC7C4E-6E90-4A21-87AC-D9EF967333E7}" type="slidenum">
              <a:rPr lang="en-CA" smtClean="0"/>
              <a:t>‹#›</a:t>
            </a:fld>
            <a:endParaRPr lang="en-CA"/>
          </a:p>
        </p:txBody>
      </p:sp>
    </p:spTree>
    <p:extLst>
      <p:ext uri="{BB962C8B-B14F-4D97-AF65-F5344CB8AC3E}">
        <p14:creationId xmlns:p14="http://schemas.microsoft.com/office/powerpoint/2010/main" val="782275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8C82874-AFD0-4608-83AF-4377421A34E3}" type="datetimeFigureOut">
              <a:rPr lang="en-CA" smtClean="0"/>
              <a:t>2020-10-26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6DC7C4E-6E90-4A21-87AC-D9EF967333E7}" type="slidenum">
              <a:rPr lang="en-CA" smtClean="0"/>
              <a:t>‹#›</a:t>
            </a:fld>
            <a:endParaRPr lang="en-CA"/>
          </a:p>
        </p:txBody>
      </p:sp>
    </p:spTree>
    <p:extLst>
      <p:ext uri="{BB962C8B-B14F-4D97-AF65-F5344CB8AC3E}">
        <p14:creationId xmlns:p14="http://schemas.microsoft.com/office/powerpoint/2010/main" val="1022361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8C82874-AFD0-4608-83AF-4377421A34E3}" type="datetimeFigureOut">
              <a:rPr lang="en-CA" smtClean="0"/>
              <a:t>2020-10-26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6DC7C4E-6E90-4A21-87AC-D9EF967333E7}" type="slidenum">
              <a:rPr lang="en-CA" smtClean="0"/>
              <a:t>‹#›</a:t>
            </a:fld>
            <a:endParaRPr lang="en-CA"/>
          </a:p>
        </p:txBody>
      </p:sp>
    </p:spTree>
    <p:extLst>
      <p:ext uri="{BB962C8B-B14F-4D97-AF65-F5344CB8AC3E}">
        <p14:creationId xmlns:p14="http://schemas.microsoft.com/office/powerpoint/2010/main" val="2827025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8C82874-AFD0-4608-83AF-4377421A34E3}" type="datetimeFigureOut">
              <a:rPr lang="en-CA" smtClean="0"/>
              <a:t>2020-10-26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6DC7C4E-6E90-4A21-87AC-D9EF967333E7}" type="slidenum">
              <a:rPr lang="en-CA" smtClean="0"/>
              <a:t>‹#›</a:t>
            </a:fld>
            <a:endParaRPr lang="en-CA"/>
          </a:p>
        </p:txBody>
      </p:sp>
    </p:spTree>
    <p:extLst>
      <p:ext uri="{BB962C8B-B14F-4D97-AF65-F5344CB8AC3E}">
        <p14:creationId xmlns:p14="http://schemas.microsoft.com/office/powerpoint/2010/main" val="625678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8C82874-AFD0-4608-83AF-4377421A34E3}" type="datetimeFigureOut">
              <a:rPr lang="en-CA" smtClean="0"/>
              <a:t>2020-10-26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B6DC7C4E-6E90-4A21-87AC-D9EF967333E7}" type="slidenum">
              <a:rPr lang="en-CA" smtClean="0"/>
              <a:t>‹#›</a:t>
            </a:fld>
            <a:endParaRPr lang="en-CA"/>
          </a:p>
        </p:txBody>
      </p:sp>
    </p:spTree>
    <p:extLst>
      <p:ext uri="{BB962C8B-B14F-4D97-AF65-F5344CB8AC3E}">
        <p14:creationId xmlns:p14="http://schemas.microsoft.com/office/powerpoint/2010/main" val="1311747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8C82874-AFD0-4608-83AF-4377421A34E3}" type="datetimeFigureOut">
              <a:rPr lang="en-CA" smtClean="0"/>
              <a:t>2020-10-26</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B6DC7C4E-6E90-4A21-87AC-D9EF967333E7}" type="slidenum">
              <a:rPr lang="en-CA" smtClean="0"/>
              <a:t>‹#›</a:t>
            </a:fld>
            <a:endParaRPr lang="en-CA"/>
          </a:p>
        </p:txBody>
      </p:sp>
    </p:spTree>
    <p:extLst>
      <p:ext uri="{BB962C8B-B14F-4D97-AF65-F5344CB8AC3E}">
        <p14:creationId xmlns:p14="http://schemas.microsoft.com/office/powerpoint/2010/main" val="661198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8C82874-AFD0-4608-83AF-4377421A34E3}" type="datetimeFigureOut">
              <a:rPr lang="en-CA" smtClean="0"/>
              <a:t>2020-10-26</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B6DC7C4E-6E90-4A21-87AC-D9EF967333E7}" type="slidenum">
              <a:rPr lang="en-CA" smtClean="0"/>
              <a:t>‹#›</a:t>
            </a:fld>
            <a:endParaRPr lang="en-CA"/>
          </a:p>
        </p:txBody>
      </p:sp>
    </p:spTree>
    <p:extLst>
      <p:ext uri="{BB962C8B-B14F-4D97-AF65-F5344CB8AC3E}">
        <p14:creationId xmlns:p14="http://schemas.microsoft.com/office/powerpoint/2010/main" val="528378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C82874-AFD0-4608-83AF-4377421A34E3}" type="datetimeFigureOut">
              <a:rPr lang="en-CA" smtClean="0"/>
              <a:t>2020-10-26</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B6DC7C4E-6E90-4A21-87AC-D9EF967333E7}" type="slidenum">
              <a:rPr lang="en-CA" smtClean="0"/>
              <a:t>‹#›</a:t>
            </a:fld>
            <a:endParaRPr lang="en-CA"/>
          </a:p>
        </p:txBody>
      </p:sp>
    </p:spTree>
    <p:extLst>
      <p:ext uri="{BB962C8B-B14F-4D97-AF65-F5344CB8AC3E}">
        <p14:creationId xmlns:p14="http://schemas.microsoft.com/office/powerpoint/2010/main" val="2528361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C82874-AFD0-4608-83AF-4377421A34E3}" type="datetimeFigureOut">
              <a:rPr lang="en-CA" smtClean="0"/>
              <a:t>2020-10-26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B6DC7C4E-6E90-4A21-87AC-D9EF967333E7}" type="slidenum">
              <a:rPr lang="en-CA" smtClean="0"/>
              <a:t>‹#›</a:t>
            </a:fld>
            <a:endParaRPr lang="en-CA"/>
          </a:p>
        </p:txBody>
      </p:sp>
    </p:spTree>
    <p:extLst>
      <p:ext uri="{BB962C8B-B14F-4D97-AF65-F5344CB8AC3E}">
        <p14:creationId xmlns:p14="http://schemas.microsoft.com/office/powerpoint/2010/main" val="1793098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C82874-AFD0-4608-83AF-4377421A34E3}" type="datetimeFigureOut">
              <a:rPr lang="en-CA" smtClean="0"/>
              <a:t>2020-10-26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B6DC7C4E-6E90-4A21-87AC-D9EF967333E7}" type="slidenum">
              <a:rPr lang="en-CA" smtClean="0"/>
              <a:t>‹#›</a:t>
            </a:fld>
            <a:endParaRPr lang="en-CA"/>
          </a:p>
        </p:txBody>
      </p:sp>
    </p:spTree>
    <p:extLst>
      <p:ext uri="{BB962C8B-B14F-4D97-AF65-F5344CB8AC3E}">
        <p14:creationId xmlns:p14="http://schemas.microsoft.com/office/powerpoint/2010/main" val="3532741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C82874-AFD0-4608-83AF-4377421A34E3}" type="datetimeFigureOut">
              <a:rPr lang="en-CA" smtClean="0"/>
              <a:t>2020-10-26</a:t>
            </a:fld>
            <a:endParaRPr lang="en-CA"/>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DC7C4E-6E90-4A21-87AC-D9EF967333E7}" type="slidenum">
              <a:rPr lang="en-CA" smtClean="0"/>
              <a:t>‹#›</a:t>
            </a:fld>
            <a:endParaRPr lang="en-CA"/>
          </a:p>
        </p:txBody>
      </p:sp>
    </p:spTree>
    <p:extLst>
      <p:ext uri="{BB962C8B-B14F-4D97-AF65-F5344CB8AC3E}">
        <p14:creationId xmlns:p14="http://schemas.microsoft.com/office/powerpoint/2010/main" val="1771899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www.downes.ca/presentation/526"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github.com/Downes/blockchain"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asiatimes.com/2020/03/russia-puts-a-lid-on-military-medal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credreg.net/ctdl/handbook"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www.slideshare.net/CredentialEngine/cass-application"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www.cicic.ca/1566/overview.canada"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m.tzyl.nl/@ton/105080168060564907"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github.githubassets.com/images/modules/site/downloads/certifications/GitHub.Certified.Practitioner.Exam.skills-outline.pdf" TargetMode="External"/><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www.thebalancecareers.com/hard-skills-vs-soft-skills-2063780"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www.academyone.com/higher-ed-software-and-technology-solutions/will-my-credits-transfer"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s://www.childfolio.com/"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www.manageengine.com/products/desktop-central/customer-onboarding.html"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neo4j.com/blog/neo4j-critical-aspect-human-capital-management-hcm/"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hyperlink" Target="https://www2.deloitte.com/us/en/insights/topics/talent/six-signature-traits-of-inclusive-leadership.html" TargetMode="External"/><Relationship Id="rId4" Type="http://schemas.openxmlformats.org/officeDocument/2006/relationships/hyperlink" Target="https://www.sciencedirect.com/science/article/pii/S0885200699800325"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slideplayer.com/slide/13572624/"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s://www.theverge.com/tldr/2018/5/10/17340714/klout-lithium-social-media-reputation-tool-clout"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s://www.shrm.org/hr-today/trends-and-forecasting/research-and-surveys/Documents/SHRM-GloboforceEmployeeRecognition%202018.pd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cornwellinc.com/tools/competency/description.html"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hyperlink" Target="http://unbouncepages.com/bucketlist-employee-recognition-software/" TargetMode="Externa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s://www.linkedin.com/in/stdownes/"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s://scentroid.com/wp-content/uploads/2020/02/Steve-Easterbrook-Machine-Learning-and-Atmospheric-Modelling-A-Prognostic-View.pdf"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https://www.guru99.com/backpropogation-neural-network.html"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hyperlink" Target="https://www.nrel.gov/energyexecs/assets/pdfs/artificial-intellegence-and-machine-learning.pdf"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www.shodor.org/interactivate1.0/discussions/tessillusion.html"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sportsmedicine-open.springeropen.com/articles/10.1186/s40798-020-0237-5"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ww.slideshare.net/davidgay/overview-of-competencies-benefits-and-uses-of-a-competencybased-system"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s://www.reddit.com/r/MachineLearning/comments/jgx2yy/d_using_aws_rekognition_to_automatically_grade/"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hyperlink" Target="https://www.technologyreview.com/2020/10/16/1010617/ai-image-recognition-construction-computer-vision-costs-delays/"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hyperlink" Target="https://www.hownormalami.eu/"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ieeexplore.ieee.org/abstract/document/5370804"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45.xml.rels><?xml version="1.0" encoding="UTF-8" standalone="yes"?>
<Relationships xmlns="http://schemas.openxmlformats.org/package/2006/relationships"><Relationship Id="rId3" Type="http://schemas.openxmlformats.org/officeDocument/2006/relationships/hyperlink" Target="https://www.frontiersin.org/articles/10.3389/frobt.2015.00028/full"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hyperlink" Target="https://ieeexplore.ieee.org/abstract/document/6365160" TargetMode="External"/><Relationship Id="rId4" Type="http://schemas.openxmlformats.org/officeDocument/2006/relationships/image" Target="../media/image52.png"/></Relationships>
</file>

<file path=ppt/slides/_rels/slide47.xml.rels><?xml version="1.0" encoding="UTF-8" standalone="yes"?>
<Relationships xmlns="http://schemas.openxmlformats.org/package/2006/relationships"><Relationship Id="rId3" Type="http://schemas.openxmlformats.org/officeDocument/2006/relationships/hyperlink" Target="https://medium.com/gc-entrepreneur/innovative-staffing-eb541920e18a"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hyperlink" Target="https://www.researchgate.net/figure/The-challenges-in-human-activities-recognition_tbl1_292140482"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hbr.org/2020/10/a-practical-guide-to-building-ethical-ai"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6.jp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schoolsweek.co.uk/making-the-vulnerable-visible-is-how-we-will-close-gaps/"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hyperlink" Target="https://fortune.com/2018/10/10/amazon-ai-recruitment-bias-women-sexist/"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hyperlink" Target="https://iapp.org/news/a/the-privacy-pros-guide-to-explainability-in-machine-learning/"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hyperlink" Target="https://ijoc.org/index.php/ijoc/article/download/5527/1933&amp;usg=AOvVaw1wQCFgARRSAPM6HjEK4ILv"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hyperlink" Target="https://electronicportfolios.org/balance/Balancing2.htm" TargetMode="External"/><Relationship Id="rId4" Type="http://schemas.openxmlformats.org/officeDocument/2006/relationships/hyperlink" Target="https://www.informationweek.com/software/7-ways-to-create-e-portfolios/d/d-id/1110673"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xapi.com/overview/"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64.jpg"/><Relationship Id="rId4" Type="http://schemas.openxmlformats.org/officeDocument/2006/relationships/hyperlink" Target="https://xapi.com/learning-record-store/"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hyperlink" Target="https://blocs.xtec.cat/portfolioproject/2009/07/24/portfolioroadmap/"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monoskop.org/Federated_networks"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www.downes.ca/"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badge.wiki/wiki/Badge_platforms" TargetMode="External"/><Relationship Id="rId4" Type="http://schemas.openxmlformats.org/officeDocument/2006/relationships/hyperlink" Target="https://info.badgr.co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jl4d.org/index.php/ejl4d/article/view/348/436"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7" y="173038"/>
            <a:ext cx="9139463" cy="6684962"/>
          </a:xfrm>
          <a:prstGeom prst="rect">
            <a:avLst/>
          </a:prstGeom>
        </p:spPr>
      </p:pic>
      <p:sp>
        <p:nvSpPr>
          <p:cNvPr id="2" name="Title 1"/>
          <p:cNvSpPr>
            <a:spLocks noGrp="1"/>
          </p:cNvSpPr>
          <p:nvPr>
            <p:ph type="ctrTitle"/>
          </p:nvPr>
        </p:nvSpPr>
        <p:spPr>
          <a:xfrm>
            <a:off x="1828800" y="1368548"/>
            <a:ext cx="5838092" cy="1849437"/>
          </a:xfrm>
          <a:solidFill>
            <a:schemeClr val="bg1"/>
          </a:solidFill>
          <a:ln>
            <a:solidFill>
              <a:schemeClr val="tx1"/>
            </a:solidFill>
          </a:ln>
        </p:spPr>
        <p:txBody>
          <a:bodyPr/>
          <a:lstStyle/>
          <a:p>
            <a:r>
              <a:rPr lang="en-CA" dirty="0" smtClean="0"/>
              <a:t>Open Recognition Networks</a:t>
            </a:r>
            <a:endParaRPr lang="en-CA" dirty="0"/>
          </a:p>
        </p:txBody>
      </p:sp>
      <p:sp>
        <p:nvSpPr>
          <p:cNvPr id="3" name="Subtitle 2"/>
          <p:cNvSpPr>
            <a:spLocks noGrp="1"/>
          </p:cNvSpPr>
          <p:nvPr>
            <p:ph type="subTitle" idx="1"/>
          </p:nvPr>
        </p:nvSpPr>
        <p:spPr>
          <a:xfrm>
            <a:off x="2059668" y="4413494"/>
            <a:ext cx="5029200" cy="1444381"/>
          </a:xfrm>
          <a:solidFill>
            <a:schemeClr val="bg1"/>
          </a:solidFill>
          <a:ln>
            <a:solidFill>
              <a:schemeClr val="tx1"/>
            </a:solidFill>
          </a:ln>
        </p:spPr>
        <p:txBody>
          <a:bodyPr>
            <a:normAutofit fontScale="85000" lnSpcReduction="20000"/>
          </a:bodyPr>
          <a:lstStyle/>
          <a:p>
            <a:pPr>
              <a:spcBef>
                <a:spcPts val="1800"/>
              </a:spcBef>
            </a:pPr>
            <a:r>
              <a:rPr lang="en-CA" dirty="0" smtClean="0"/>
              <a:t>Stephen Downes</a:t>
            </a:r>
          </a:p>
          <a:p>
            <a:r>
              <a:rPr lang="en-CA" dirty="0" smtClean="0"/>
              <a:t>October 26, 2020</a:t>
            </a:r>
          </a:p>
          <a:p>
            <a:r>
              <a:rPr lang="en-CA" dirty="0"/>
              <a:t>ePIC 2020 – 18th International </a:t>
            </a:r>
            <a:r>
              <a:rPr lang="en-CA" dirty="0" smtClean="0"/>
              <a:t>Conference</a:t>
            </a:r>
          </a:p>
          <a:p>
            <a:r>
              <a:rPr lang="en-CA" dirty="0" smtClean="0">
                <a:hlinkClick r:id="rId4"/>
              </a:rPr>
              <a:t>https://www.downes.ca/presentation/526</a:t>
            </a:r>
            <a:r>
              <a:rPr lang="en-CA" dirty="0" smtClean="0"/>
              <a:t>  </a:t>
            </a:r>
            <a:endParaRPr lang="en-CA" dirty="0"/>
          </a:p>
          <a:p>
            <a:endParaRPr lang="en-CA" dirty="0" smtClean="0"/>
          </a:p>
        </p:txBody>
      </p:sp>
    </p:spTree>
    <p:extLst>
      <p:ext uri="{BB962C8B-B14F-4D97-AF65-F5344CB8AC3E}">
        <p14:creationId xmlns:p14="http://schemas.microsoft.com/office/powerpoint/2010/main" val="20060675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	Recording on </a:t>
            </a:r>
            <a:r>
              <a:rPr lang="en-CA" dirty="0" err="1" smtClean="0"/>
              <a:t>Blockchain</a:t>
            </a:r>
            <a:endParaRPr lang="en-CA"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543" y="1505159"/>
            <a:ext cx="6064587" cy="4535940"/>
          </a:xfrm>
          <a:prstGeom prst="rect">
            <a:avLst/>
          </a:prstGeom>
        </p:spPr>
      </p:pic>
      <p:sp>
        <p:nvSpPr>
          <p:cNvPr id="5" name="Rectangle 4"/>
          <p:cNvSpPr/>
          <p:nvPr/>
        </p:nvSpPr>
        <p:spPr>
          <a:xfrm>
            <a:off x="726469" y="6226073"/>
            <a:ext cx="3953839" cy="369332"/>
          </a:xfrm>
          <a:prstGeom prst="rect">
            <a:avLst/>
          </a:prstGeom>
        </p:spPr>
        <p:txBody>
          <a:bodyPr wrap="none">
            <a:spAutoFit/>
          </a:bodyPr>
          <a:lstStyle/>
          <a:p>
            <a:r>
              <a:rPr lang="en-CA" dirty="0">
                <a:hlinkClick r:id="rId4"/>
              </a:rPr>
              <a:t>https://</a:t>
            </a:r>
            <a:r>
              <a:rPr lang="en-CA" dirty="0" smtClean="0">
                <a:hlinkClick r:id="rId4"/>
              </a:rPr>
              <a:t>github.com/Downes/blockchain</a:t>
            </a:r>
            <a:r>
              <a:rPr lang="en-CA" dirty="0" smtClean="0"/>
              <a:t> </a:t>
            </a:r>
            <a:endParaRPr lang="en-CA" dirty="0"/>
          </a:p>
        </p:txBody>
      </p:sp>
    </p:spTree>
    <p:extLst>
      <p:ext uri="{BB962C8B-B14F-4D97-AF65-F5344CB8AC3E}">
        <p14:creationId xmlns:p14="http://schemas.microsoft.com/office/powerpoint/2010/main" val="2706557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 Proliferation of Certifications</a:t>
            </a:r>
            <a:endParaRPr lang="en-CA"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1553" y="1690689"/>
            <a:ext cx="5644662" cy="4498243"/>
          </a:xfrm>
          <a:prstGeom prst="rect">
            <a:avLst/>
          </a:prstGeom>
        </p:spPr>
      </p:pic>
    </p:spTree>
    <p:extLst>
      <p:ext uri="{BB962C8B-B14F-4D97-AF65-F5344CB8AC3E}">
        <p14:creationId xmlns:p14="http://schemas.microsoft.com/office/powerpoint/2010/main" val="37138547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	How Many is Enough?</a:t>
            </a:r>
            <a:endParaRPr lang="en-CA" dirty="0"/>
          </a:p>
        </p:txBody>
      </p:sp>
      <p:pic>
        <p:nvPicPr>
          <p:cNvPr id="5" name="Picture 4"/>
          <p:cNvPicPr>
            <a:picLocks noChangeAspect="1"/>
          </p:cNvPicPr>
          <p:nvPr/>
        </p:nvPicPr>
        <p:blipFill>
          <a:blip r:embed="rId3"/>
          <a:stretch>
            <a:fillRect/>
          </a:stretch>
        </p:blipFill>
        <p:spPr>
          <a:xfrm>
            <a:off x="1014412" y="1419224"/>
            <a:ext cx="6700838" cy="4593063"/>
          </a:xfrm>
          <a:prstGeom prst="rect">
            <a:avLst/>
          </a:prstGeom>
        </p:spPr>
      </p:pic>
      <p:sp>
        <p:nvSpPr>
          <p:cNvPr id="6" name="Rectangle 5"/>
          <p:cNvSpPr/>
          <p:nvPr/>
        </p:nvSpPr>
        <p:spPr>
          <a:xfrm>
            <a:off x="900112" y="6230035"/>
            <a:ext cx="6648450" cy="369332"/>
          </a:xfrm>
          <a:prstGeom prst="rect">
            <a:avLst/>
          </a:prstGeom>
        </p:spPr>
        <p:txBody>
          <a:bodyPr wrap="square">
            <a:spAutoFit/>
          </a:bodyPr>
          <a:lstStyle/>
          <a:p>
            <a:r>
              <a:rPr lang="en-CA" dirty="0">
                <a:hlinkClick r:id="rId4"/>
              </a:rPr>
              <a:t>https://asiatimes.com/2020/03/russia-puts-a-lid-on-military-medals</a:t>
            </a:r>
            <a:r>
              <a:rPr lang="en-CA" dirty="0" smtClean="0">
                <a:hlinkClick r:id="rId4"/>
              </a:rPr>
              <a:t>/</a:t>
            </a:r>
            <a:r>
              <a:rPr lang="en-CA" dirty="0" smtClean="0"/>
              <a:t> </a:t>
            </a:r>
            <a:endParaRPr lang="en-CA" dirty="0"/>
          </a:p>
        </p:txBody>
      </p:sp>
    </p:spTree>
    <p:extLst>
      <p:ext uri="{BB962C8B-B14F-4D97-AF65-F5344CB8AC3E}">
        <p14:creationId xmlns:p14="http://schemas.microsoft.com/office/powerpoint/2010/main" val="24969882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	Credential Organizations</a:t>
            </a:r>
            <a:endParaRPr lang="en-CA" dirty="0"/>
          </a:p>
        </p:txBody>
      </p:sp>
      <p:sp>
        <p:nvSpPr>
          <p:cNvPr id="4" name="Rectangle 3"/>
          <p:cNvSpPr/>
          <p:nvPr/>
        </p:nvSpPr>
        <p:spPr>
          <a:xfrm>
            <a:off x="628650" y="6311899"/>
            <a:ext cx="4208140" cy="369332"/>
          </a:xfrm>
          <a:prstGeom prst="rect">
            <a:avLst/>
          </a:prstGeom>
        </p:spPr>
        <p:txBody>
          <a:bodyPr wrap="none">
            <a:spAutoFit/>
          </a:bodyPr>
          <a:lstStyle/>
          <a:p>
            <a:r>
              <a:rPr lang="en-CA" dirty="0"/>
              <a:t>https://credentialfinder.org/organization/1</a:t>
            </a:r>
          </a:p>
        </p:txBody>
      </p:sp>
      <p:pic>
        <p:nvPicPr>
          <p:cNvPr id="5" name="Picture 4"/>
          <p:cNvPicPr>
            <a:picLocks noChangeAspect="1"/>
          </p:cNvPicPr>
          <p:nvPr/>
        </p:nvPicPr>
        <p:blipFill>
          <a:blip r:embed="rId3"/>
          <a:stretch>
            <a:fillRect/>
          </a:stretch>
        </p:blipFill>
        <p:spPr>
          <a:xfrm>
            <a:off x="628650" y="1508242"/>
            <a:ext cx="7846985" cy="4154004"/>
          </a:xfrm>
          <a:prstGeom prst="rect">
            <a:avLst/>
          </a:prstGeom>
        </p:spPr>
      </p:pic>
    </p:spTree>
    <p:extLst>
      <p:ext uri="{BB962C8B-B14F-4D97-AF65-F5344CB8AC3E}">
        <p14:creationId xmlns:p14="http://schemas.microsoft.com/office/powerpoint/2010/main" val="33704170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	Credential Transparency</a:t>
            </a:r>
            <a:endParaRPr lang="en-CA"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4108" y="1543529"/>
            <a:ext cx="9144000" cy="4439157"/>
          </a:xfrm>
          <a:prstGeom prst="rect">
            <a:avLst/>
          </a:prstGeom>
        </p:spPr>
      </p:pic>
      <p:sp>
        <p:nvSpPr>
          <p:cNvPr id="5" name="Rectangle 4"/>
          <p:cNvSpPr/>
          <p:nvPr/>
        </p:nvSpPr>
        <p:spPr>
          <a:xfrm>
            <a:off x="628650" y="6180965"/>
            <a:ext cx="3508653" cy="369332"/>
          </a:xfrm>
          <a:prstGeom prst="rect">
            <a:avLst/>
          </a:prstGeom>
        </p:spPr>
        <p:txBody>
          <a:bodyPr wrap="none">
            <a:spAutoFit/>
          </a:bodyPr>
          <a:lstStyle/>
          <a:p>
            <a:r>
              <a:rPr lang="en-CA" dirty="0">
                <a:hlinkClick r:id="rId4"/>
              </a:rPr>
              <a:t>https://</a:t>
            </a:r>
            <a:r>
              <a:rPr lang="en-CA" dirty="0" smtClean="0">
                <a:hlinkClick r:id="rId4"/>
              </a:rPr>
              <a:t>credreg.net/ctdl/handbook</a:t>
            </a:r>
            <a:r>
              <a:rPr lang="en-CA" dirty="0" smtClean="0"/>
              <a:t> </a:t>
            </a:r>
            <a:endParaRPr lang="en-CA" dirty="0"/>
          </a:p>
        </p:txBody>
      </p:sp>
    </p:spTree>
    <p:extLst>
      <p:ext uri="{BB962C8B-B14F-4D97-AF65-F5344CB8AC3E}">
        <p14:creationId xmlns:p14="http://schemas.microsoft.com/office/powerpoint/2010/main" val="3270617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	Credential Applications</a:t>
            </a:r>
            <a:endParaRPr lang="en-CA" dirty="0"/>
          </a:p>
        </p:txBody>
      </p:sp>
      <p:pic>
        <p:nvPicPr>
          <p:cNvPr id="4" name="Picture 3"/>
          <p:cNvPicPr>
            <a:picLocks noChangeAspect="1"/>
          </p:cNvPicPr>
          <p:nvPr/>
        </p:nvPicPr>
        <p:blipFill>
          <a:blip r:embed="rId3"/>
          <a:stretch>
            <a:fillRect/>
          </a:stretch>
        </p:blipFill>
        <p:spPr>
          <a:xfrm>
            <a:off x="628650" y="1478207"/>
            <a:ext cx="8136769" cy="4289548"/>
          </a:xfrm>
          <a:prstGeom prst="rect">
            <a:avLst/>
          </a:prstGeom>
        </p:spPr>
      </p:pic>
      <p:sp>
        <p:nvSpPr>
          <p:cNvPr id="5" name="Rectangle 4"/>
          <p:cNvSpPr/>
          <p:nvPr/>
        </p:nvSpPr>
        <p:spPr>
          <a:xfrm>
            <a:off x="628650" y="6024881"/>
            <a:ext cx="6858000" cy="369332"/>
          </a:xfrm>
          <a:prstGeom prst="rect">
            <a:avLst/>
          </a:prstGeom>
        </p:spPr>
        <p:txBody>
          <a:bodyPr wrap="square">
            <a:spAutoFit/>
          </a:bodyPr>
          <a:lstStyle/>
          <a:p>
            <a:r>
              <a:rPr lang="en-CA" dirty="0">
                <a:hlinkClick r:id="rId4"/>
              </a:rPr>
              <a:t>https://</a:t>
            </a:r>
            <a:r>
              <a:rPr lang="en-CA" dirty="0" smtClean="0">
                <a:hlinkClick r:id="rId4"/>
              </a:rPr>
              <a:t>www.slideshare.net/CredentialEngine/cass-application</a:t>
            </a:r>
            <a:r>
              <a:rPr lang="en-CA" dirty="0" smtClean="0"/>
              <a:t> </a:t>
            </a:r>
            <a:endParaRPr lang="en-CA" dirty="0"/>
          </a:p>
        </p:txBody>
      </p:sp>
    </p:spTree>
    <p:extLst>
      <p:ext uri="{BB962C8B-B14F-4D97-AF65-F5344CB8AC3E}">
        <p14:creationId xmlns:p14="http://schemas.microsoft.com/office/powerpoint/2010/main" val="38251302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0" eaLnBrk="1" latinLnBrk="0" hangingPunct="1"/>
            <a:r>
              <a:rPr lang="en-CA" dirty="0"/>
              <a:t>How do we evaluate certifications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5708" y="1491586"/>
            <a:ext cx="6464989" cy="4874043"/>
          </a:xfrm>
          <a:prstGeom prst="rect">
            <a:avLst/>
          </a:prstGeom>
        </p:spPr>
      </p:pic>
    </p:spTree>
    <p:extLst>
      <p:ext uri="{BB962C8B-B14F-4D97-AF65-F5344CB8AC3E}">
        <p14:creationId xmlns:p14="http://schemas.microsoft.com/office/powerpoint/2010/main" val="24184721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9723" y="1027907"/>
            <a:ext cx="5877887" cy="5530112"/>
          </a:xfrm>
          <a:prstGeom prst="rect">
            <a:avLst/>
          </a:prstGeom>
        </p:spPr>
      </p:pic>
      <p:sp>
        <p:nvSpPr>
          <p:cNvPr id="2" name="Title 1"/>
          <p:cNvSpPr>
            <a:spLocks noGrp="1"/>
          </p:cNvSpPr>
          <p:nvPr>
            <p:ph type="title"/>
          </p:nvPr>
        </p:nvSpPr>
        <p:spPr/>
        <p:txBody>
          <a:bodyPr/>
          <a:lstStyle/>
          <a:p>
            <a:r>
              <a:rPr lang="en-CA" dirty="0" smtClean="0"/>
              <a:t>	Credential Evaluation Services</a:t>
            </a:r>
            <a:endParaRPr lang="en-CA" dirty="0"/>
          </a:p>
        </p:txBody>
      </p:sp>
      <p:sp>
        <p:nvSpPr>
          <p:cNvPr id="5" name="Rectangle 4"/>
          <p:cNvSpPr/>
          <p:nvPr/>
        </p:nvSpPr>
        <p:spPr>
          <a:xfrm>
            <a:off x="896855" y="5794103"/>
            <a:ext cx="4378635" cy="369332"/>
          </a:xfrm>
          <a:prstGeom prst="rect">
            <a:avLst/>
          </a:prstGeom>
        </p:spPr>
        <p:txBody>
          <a:bodyPr wrap="none">
            <a:spAutoFit/>
          </a:bodyPr>
          <a:lstStyle/>
          <a:p>
            <a:r>
              <a:rPr lang="en-CA" dirty="0">
                <a:hlinkClick r:id="rId4"/>
              </a:rPr>
              <a:t>https://</a:t>
            </a:r>
            <a:r>
              <a:rPr lang="en-CA" dirty="0" smtClean="0">
                <a:hlinkClick r:id="rId4"/>
              </a:rPr>
              <a:t>www.cicic.ca/1566/overview.canada</a:t>
            </a:r>
            <a:r>
              <a:rPr lang="en-CA" dirty="0" smtClean="0"/>
              <a:t> </a:t>
            </a:r>
            <a:endParaRPr lang="en-CA" dirty="0"/>
          </a:p>
        </p:txBody>
      </p:sp>
    </p:spTree>
    <p:extLst>
      <p:ext uri="{BB962C8B-B14F-4D97-AF65-F5344CB8AC3E}">
        <p14:creationId xmlns:p14="http://schemas.microsoft.com/office/powerpoint/2010/main" val="35702475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	This is </a:t>
            </a:r>
            <a:r>
              <a:rPr lang="en-CA" dirty="0" smtClean="0"/>
              <a:t>Microsoft </a:t>
            </a:r>
            <a:r>
              <a:rPr lang="en-CA" dirty="0"/>
              <a:t>grifting, no? </a:t>
            </a:r>
          </a:p>
        </p:txBody>
      </p:sp>
      <p:sp>
        <p:nvSpPr>
          <p:cNvPr id="4" name="Rectangle 3"/>
          <p:cNvSpPr/>
          <p:nvPr/>
        </p:nvSpPr>
        <p:spPr>
          <a:xfrm>
            <a:off x="628650" y="6073354"/>
            <a:ext cx="4564326" cy="369332"/>
          </a:xfrm>
          <a:prstGeom prst="rect">
            <a:avLst/>
          </a:prstGeom>
        </p:spPr>
        <p:txBody>
          <a:bodyPr wrap="none">
            <a:spAutoFit/>
          </a:bodyPr>
          <a:lstStyle/>
          <a:p>
            <a:r>
              <a:rPr lang="en-CA" dirty="0">
                <a:hlinkClick r:id="rId3"/>
              </a:rPr>
              <a:t>https://m.tzyl.nl/@</a:t>
            </a:r>
            <a:r>
              <a:rPr lang="en-CA" dirty="0" smtClean="0">
                <a:hlinkClick r:id="rId3"/>
              </a:rPr>
              <a:t>ton/105080168060564907</a:t>
            </a:r>
            <a:r>
              <a:rPr lang="en-CA" dirty="0" smtClean="0"/>
              <a:t> </a:t>
            </a:r>
            <a:endParaRPr lang="en-CA" dirty="0"/>
          </a:p>
        </p:txBody>
      </p:sp>
      <p:pic>
        <p:nvPicPr>
          <p:cNvPr id="5" name="Picture 4"/>
          <p:cNvPicPr>
            <a:picLocks noChangeAspect="1"/>
          </p:cNvPicPr>
          <p:nvPr/>
        </p:nvPicPr>
        <p:blipFill>
          <a:blip r:embed="rId4"/>
          <a:stretch>
            <a:fillRect/>
          </a:stretch>
        </p:blipFill>
        <p:spPr>
          <a:xfrm>
            <a:off x="672355" y="1690689"/>
            <a:ext cx="4785359" cy="3426434"/>
          </a:xfrm>
          <a:prstGeom prst="rect">
            <a:avLst/>
          </a:prstGeom>
        </p:spPr>
      </p:pic>
      <p:pic>
        <p:nvPicPr>
          <p:cNvPr id="6" name="Picture 5"/>
          <p:cNvPicPr>
            <a:picLocks noChangeAspect="1"/>
          </p:cNvPicPr>
          <p:nvPr/>
        </p:nvPicPr>
        <p:blipFill>
          <a:blip r:embed="rId5"/>
          <a:stretch>
            <a:fillRect/>
          </a:stretch>
        </p:blipFill>
        <p:spPr>
          <a:xfrm>
            <a:off x="5457714" y="1705343"/>
            <a:ext cx="3416700" cy="3397126"/>
          </a:xfrm>
          <a:prstGeom prst="rect">
            <a:avLst/>
          </a:prstGeom>
        </p:spPr>
      </p:pic>
      <p:sp>
        <p:nvSpPr>
          <p:cNvPr id="7" name="Rectangle 6"/>
          <p:cNvSpPr/>
          <p:nvPr/>
        </p:nvSpPr>
        <p:spPr>
          <a:xfrm>
            <a:off x="593269" y="5272073"/>
            <a:ext cx="7029450" cy="646331"/>
          </a:xfrm>
          <a:prstGeom prst="rect">
            <a:avLst/>
          </a:prstGeom>
        </p:spPr>
        <p:txBody>
          <a:bodyPr wrap="square">
            <a:spAutoFit/>
          </a:bodyPr>
          <a:lstStyle/>
          <a:p>
            <a:r>
              <a:rPr lang="en-CA" dirty="0">
                <a:hlinkClick r:id="rId6"/>
              </a:rPr>
              <a:t>https://</a:t>
            </a:r>
            <a:r>
              <a:rPr lang="en-CA" dirty="0" smtClean="0">
                <a:hlinkClick r:id="rId6"/>
              </a:rPr>
              <a:t>github.githubassets.com/images/modules/site/downloads/certifications/GitHub.Certified.Practitioner.Exam.skills-outline.pdf</a:t>
            </a:r>
            <a:r>
              <a:rPr lang="en-CA" dirty="0" smtClean="0"/>
              <a:t> </a:t>
            </a:r>
            <a:endParaRPr lang="en-CA" dirty="0"/>
          </a:p>
        </p:txBody>
      </p:sp>
    </p:spTree>
    <p:extLst>
      <p:ext uri="{BB962C8B-B14F-4D97-AF65-F5344CB8AC3E}">
        <p14:creationId xmlns:p14="http://schemas.microsoft.com/office/powerpoint/2010/main" val="39021613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	In Whose Interest?</a:t>
            </a:r>
            <a:endParaRPr lang="en-CA"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05083" y="1425575"/>
            <a:ext cx="6767317" cy="4351338"/>
          </a:xfrm>
        </p:spPr>
      </p:pic>
      <p:sp>
        <p:nvSpPr>
          <p:cNvPr id="5" name="Rectangle 4"/>
          <p:cNvSpPr/>
          <p:nvPr/>
        </p:nvSpPr>
        <p:spPr>
          <a:xfrm>
            <a:off x="857250" y="6020485"/>
            <a:ext cx="7200900" cy="369332"/>
          </a:xfrm>
          <a:prstGeom prst="rect">
            <a:avLst/>
          </a:prstGeom>
        </p:spPr>
        <p:txBody>
          <a:bodyPr wrap="square">
            <a:spAutoFit/>
          </a:bodyPr>
          <a:lstStyle/>
          <a:p>
            <a:r>
              <a:rPr lang="en-CA" dirty="0">
                <a:hlinkClick r:id="rId4"/>
              </a:rPr>
              <a:t>https://</a:t>
            </a:r>
            <a:r>
              <a:rPr lang="en-CA" dirty="0" smtClean="0">
                <a:hlinkClick r:id="rId4"/>
              </a:rPr>
              <a:t>www.thebalancecareers.com/hard-skills-vs-soft-skills-2063780</a:t>
            </a:r>
            <a:r>
              <a:rPr lang="en-CA" dirty="0" smtClean="0"/>
              <a:t> </a:t>
            </a:r>
            <a:endParaRPr lang="en-CA" dirty="0"/>
          </a:p>
        </p:txBody>
      </p:sp>
    </p:spTree>
    <p:extLst>
      <p:ext uri="{BB962C8B-B14F-4D97-AF65-F5344CB8AC3E}">
        <p14:creationId xmlns:p14="http://schemas.microsoft.com/office/powerpoint/2010/main" val="25404136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Competencies and Stackable Credentials</a:t>
            </a:r>
            <a:endParaRPr lang="en-CA" dirty="0"/>
          </a:p>
        </p:txBody>
      </p:sp>
      <p:pic>
        <p:nvPicPr>
          <p:cNvPr id="5" name="Picture 4"/>
          <p:cNvPicPr>
            <a:picLocks noChangeAspect="1"/>
          </p:cNvPicPr>
          <p:nvPr/>
        </p:nvPicPr>
        <p:blipFill>
          <a:blip r:embed="rId3"/>
          <a:stretch>
            <a:fillRect/>
          </a:stretch>
        </p:blipFill>
        <p:spPr>
          <a:xfrm>
            <a:off x="1603927" y="2028458"/>
            <a:ext cx="6262990" cy="3739296"/>
          </a:xfrm>
          <a:prstGeom prst="rect">
            <a:avLst/>
          </a:prstGeom>
        </p:spPr>
      </p:pic>
    </p:spTree>
    <p:extLst>
      <p:ext uri="{BB962C8B-B14F-4D97-AF65-F5344CB8AC3E}">
        <p14:creationId xmlns:p14="http://schemas.microsoft.com/office/powerpoint/2010/main" val="26558430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	Credential Transfer</a:t>
            </a:r>
            <a:endParaRPr lang="en-CA"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8170" y="1690689"/>
            <a:ext cx="6928338" cy="3099661"/>
          </a:xfrm>
          <a:prstGeom prst="rect">
            <a:avLst/>
          </a:prstGeom>
        </p:spPr>
      </p:pic>
      <p:sp>
        <p:nvSpPr>
          <p:cNvPr id="5" name="Rectangle 4"/>
          <p:cNvSpPr/>
          <p:nvPr/>
        </p:nvSpPr>
        <p:spPr>
          <a:xfrm>
            <a:off x="1178169" y="5192583"/>
            <a:ext cx="7086599" cy="646331"/>
          </a:xfrm>
          <a:prstGeom prst="rect">
            <a:avLst/>
          </a:prstGeom>
        </p:spPr>
        <p:txBody>
          <a:bodyPr wrap="square">
            <a:spAutoFit/>
          </a:bodyPr>
          <a:lstStyle/>
          <a:p>
            <a:r>
              <a:rPr lang="en-CA" dirty="0">
                <a:hlinkClick r:id="rId4"/>
              </a:rPr>
              <a:t>https://</a:t>
            </a:r>
            <a:r>
              <a:rPr lang="en-CA" dirty="0" smtClean="0">
                <a:hlinkClick r:id="rId4"/>
              </a:rPr>
              <a:t>www.academyone.com/higher-ed-software-and-technology-solutions/will-my-credits-transfer</a:t>
            </a:r>
            <a:r>
              <a:rPr lang="en-CA" dirty="0" smtClean="0"/>
              <a:t> </a:t>
            </a:r>
            <a:endParaRPr lang="en-CA" dirty="0"/>
          </a:p>
        </p:txBody>
      </p:sp>
    </p:spTree>
    <p:extLst>
      <p:ext uri="{BB962C8B-B14F-4D97-AF65-F5344CB8AC3E}">
        <p14:creationId xmlns:p14="http://schemas.microsoft.com/office/powerpoint/2010/main" val="18375406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	</a:t>
            </a:r>
            <a:r>
              <a:rPr lang="en-CA" dirty="0" err="1" smtClean="0"/>
              <a:t>Childfolio</a:t>
            </a:r>
            <a:endParaRPr lang="en-CA" dirty="0"/>
          </a:p>
        </p:txBody>
      </p:sp>
      <p:pic>
        <p:nvPicPr>
          <p:cNvPr id="4" name="Picture 3"/>
          <p:cNvPicPr>
            <a:picLocks noChangeAspect="1"/>
          </p:cNvPicPr>
          <p:nvPr/>
        </p:nvPicPr>
        <p:blipFill>
          <a:blip r:embed="rId3"/>
          <a:stretch>
            <a:fillRect/>
          </a:stretch>
        </p:blipFill>
        <p:spPr>
          <a:xfrm>
            <a:off x="910666" y="1690689"/>
            <a:ext cx="7604684" cy="4358946"/>
          </a:xfrm>
          <a:prstGeom prst="rect">
            <a:avLst/>
          </a:prstGeom>
        </p:spPr>
      </p:pic>
      <p:sp>
        <p:nvSpPr>
          <p:cNvPr id="5" name="Rectangle 4"/>
          <p:cNvSpPr/>
          <p:nvPr/>
        </p:nvSpPr>
        <p:spPr>
          <a:xfrm>
            <a:off x="910666" y="6049635"/>
            <a:ext cx="2912336" cy="369332"/>
          </a:xfrm>
          <a:prstGeom prst="rect">
            <a:avLst/>
          </a:prstGeom>
        </p:spPr>
        <p:txBody>
          <a:bodyPr wrap="none">
            <a:spAutoFit/>
          </a:bodyPr>
          <a:lstStyle/>
          <a:p>
            <a:r>
              <a:rPr lang="en-CA" dirty="0">
                <a:hlinkClick r:id="rId4"/>
              </a:rPr>
              <a:t>https://www.childfolio.com</a:t>
            </a:r>
            <a:r>
              <a:rPr lang="en-CA" dirty="0" smtClean="0">
                <a:hlinkClick r:id="rId4"/>
              </a:rPr>
              <a:t>/</a:t>
            </a:r>
            <a:r>
              <a:rPr lang="en-CA" dirty="0" smtClean="0"/>
              <a:t> </a:t>
            </a:r>
            <a:endParaRPr lang="en-CA" dirty="0"/>
          </a:p>
        </p:txBody>
      </p:sp>
    </p:spTree>
    <p:extLst>
      <p:ext uri="{BB962C8B-B14F-4D97-AF65-F5344CB8AC3E}">
        <p14:creationId xmlns:p14="http://schemas.microsoft.com/office/powerpoint/2010/main" val="4152024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Forms of Recognition</a:t>
            </a:r>
            <a:endParaRPr lang="en-CA"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812" y="1490662"/>
            <a:ext cx="7572375" cy="3876675"/>
          </a:xfrm>
          <a:prstGeom prst="rect">
            <a:avLst/>
          </a:prstGeom>
        </p:spPr>
      </p:pic>
    </p:spTree>
    <p:extLst>
      <p:ext uri="{BB962C8B-B14F-4D97-AF65-F5344CB8AC3E}">
        <p14:creationId xmlns:p14="http://schemas.microsoft.com/office/powerpoint/2010/main" val="33252495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	Onboarding </a:t>
            </a:r>
            <a:endParaRPr lang="en-CA"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650" y="1380868"/>
            <a:ext cx="7983415" cy="4605233"/>
          </a:xfrm>
          <a:prstGeom prst="rect">
            <a:avLst/>
          </a:prstGeom>
        </p:spPr>
      </p:pic>
      <p:sp>
        <p:nvSpPr>
          <p:cNvPr id="5" name="Rectangle 4"/>
          <p:cNvSpPr/>
          <p:nvPr/>
        </p:nvSpPr>
        <p:spPr>
          <a:xfrm>
            <a:off x="369277" y="6165558"/>
            <a:ext cx="8774723" cy="369332"/>
          </a:xfrm>
          <a:prstGeom prst="rect">
            <a:avLst/>
          </a:prstGeom>
        </p:spPr>
        <p:txBody>
          <a:bodyPr wrap="square">
            <a:spAutoFit/>
          </a:bodyPr>
          <a:lstStyle/>
          <a:p>
            <a:r>
              <a:rPr lang="en-CA" dirty="0">
                <a:hlinkClick r:id="rId4"/>
              </a:rPr>
              <a:t>https://</a:t>
            </a:r>
            <a:r>
              <a:rPr lang="en-CA" dirty="0" smtClean="0">
                <a:hlinkClick r:id="rId4"/>
              </a:rPr>
              <a:t>www.manageengine.com/products/desktop-central/customer-onboarding.html</a:t>
            </a:r>
            <a:r>
              <a:rPr lang="en-CA" dirty="0" smtClean="0"/>
              <a:t> </a:t>
            </a:r>
            <a:endParaRPr lang="en-CA" dirty="0"/>
          </a:p>
        </p:txBody>
      </p:sp>
    </p:spTree>
    <p:extLst>
      <p:ext uri="{BB962C8B-B14F-4D97-AF65-F5344CB8AC3E}">
        <p14:creationId xmlns:p14="http://schemas.microsoft.com/office/powerpoint/2010/main" val="17850523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	Career Management</a:t>
            </a:r>
            <a:endParaRPr lang="en-CA" dirty="0"/>
          </a:p>
        </p:txBody>
      </p:sp>
      <p:pic>
        <p:nvPicPr>
          <p:cNvPr id="4" name="Picture 3"/>
          <p:cNvPicPr>
            <a:picLocks noChangeAspect="1"/>
          </p:cNvPicPr>
          <p:nvPr/>
        </p:nvPicPr>
        <p:blipFill>
          <a:blip r:embed="rId3"/>
          <a:stretch>
            <a:fillRect/>
          </a:stretch>
        </p:blipFill>
        <p:spPr>
          <a:xfrm>
            <a:off x="1066800" y="1476375"/>
            <a:ext cx="6762750" cy="4563148"/>
          </a:xfrm>
          <a:prstGeom prst="rect">
            <a:avLst/>
          </a:prstGeom>
        </p:spPr>
      </p:pic>
      <p:sp>
        <p:nvSpPr>
          <p:cNvPr id="5" name="Rectangle 4"/>
          <p:cNvSpPr/>
          <p:nvPr/>
        </p:nvSpPr>
        <p:spPr>
          <a:xfrm>
            <a:off x="628650" y="6287173"/>
            <a:ext cx="7886700" cy="369332"/>
          </a:xfrm>
          <a:prstGeom prst="rect">
            <a:avLst/>
          </a:prstGeom>
        </p:spPr>
        <p:txBody>
          <a:bodyPr wrap="square">
            <a:spAutoFit/>
          </a:bodyPr>
          <a:lstStyle/>
          <a:p>
            <a:r>
              <a:rPr lang="en-CA" dirty="0">
                <a:hlinkClick r:id="rId4"/>
              </a:rPr>
              <a:t>https://neo4j.com/blog/neo4j-critical-aspect-human-capital-management-hcm</a:t>
            </a:r>
            <a:r>
              <a:rPr lang="en-CA" dirty="0" smtClean="0">
                <a:hlinkClick r:id="rId4"/>
              </a:rPr>
              <a:t>/</a:t>
            </a:r>
            <a:r>
              <a:rPr lang="en-CA" dirty="0" smtClean="0"/>
              <a:t> </a:t>
            </a:r>
            <a:endParaRPr lang="en-CA" dirty="0"/>
          </a:p>
        </p:txBody>
      </p:sp>
    </p:spTree>
    <p:extLst>
      <p:ext uri="{BB962C8B-B14F-4D97-AF65-F5344CB8AC3E}">
        <p14:creationId xmlns:p14="http://schemas.microsoft.com/office/powerpoint/2010/main" val="16030794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	Diversity and Inclusion </a:t>
            </a:r>
            <a:endParaRPr lang="en-CA" dirty="0"/>
          </a:p>
        </p:txBody>
      </p:sp>
      <p:pic>
        <p:nvPicPr>
          <p:cNvPr id="5" name="Picture 4"/>
          <p:cNvPicPr>
            <a:picLocks noChangeAspect="1"/>
          </p:cNvPicPr>
          <p:nvPr/>
        </p:nvPicPr>
        <p:blipFill>
          <a:blip r:embed="rId3"/>
          <a:stretch>
            <a:fillRect/>
          </a:stretch>
        </p:blipFill>
        <p:spPr>
          <a:xfrm>
            <a:off x="1104900" y="1385441"/>
            <a:ext cx="6324600" cy="3839307"/>
          </a:xfrm>
          <a:prstGeom prst="rect">
            <a:avLst/>
          </a:prstGeom>
        </p:spPr>
      </p:pic>
      <p:sp>
        <p:nvSpPr>
          <p:cNvPr id="6" name="Rectangle 5"/>
          <p:cNvSpPr/>
          <p:nvPr/>
        </p:nvSpPr>
        <p:spPr>
          <a:xfrm>
            <a:off x="1104900" y="5321733"/>
            <a:ext cx="7658100" cy="1477328"/>
          </a:xfrm>
          <a:prstGeom prst="rect">
            <a:avLst/>
          </a:prstGeom>
        </p:spPr>
        <p:txBody>
          <a:bodyPr wrap="square">
            <a:spAutoFit/>
          </a:bodyPr>
          <a:lstStyle/>
          <a:p>
            <a:r>
              <a:rPr lang="en-CA" dirty="0" err="1" smtClean="0"/>
              <a:t>Wolfberg</a:t>
            </a:r>
            <a:r>
              <a:rPr lang="en-CA" dirty="0" smtClean="0"/>
              <a:t>, et.  al. Recognizing </a:t>
            </a:r>
            <a:r>
              <a:rPr lang="en-CA" dirty="0"/>
              <a:t>diversity at multiple </a:t>
            </a:r>
            <a:r>
              <a:rPr lang="en-CA" dirty="0" smtClean="0"/>
              <a:t>levels - </a:t>
            </a:r>
            <a:r>
              <a:rPr lang="en-CA" dirty="0">
                <a:hlinkClick r:id="rId4"/>
              </a:rPr>
              <a:t>https://</a:t>
            </a:r>
            <a:r>
              <a:rPr lang="en-CA" dirty="0" smtClean="0">
                <a:hlinkClick r:id="rId4"/>
              </a:rPr>
              <a:t>www.sciencedirect.com/science/article/pii/S0885200699800325</a:t>
            </a:r>
            <a:endParaRPr lang="en-CA" dirty="0" smtClean="0"/>
          </a:p>
          <a:p>
            <a:endParaRPr lang="en-CA" dirty="0"/>
          </a:p>
          <a:p>
            <a:r>
              <a:rPr lang="en-CA" dirty="0" smtClean="0"/>
              <a:t>Image</a:t>
            </a:r>
            <a:r>
              <a:rPr lang="en-CA" dirty="0"/>
              <a:t>: Deloitte - </a:t>
            </a:r>
            <a:r>
              <a:rPr lang="en-CA" dirty="0">
                <a:hlinkClick r:id="rId5"/>
              </a:rPr>
              <a:t>https://</a:t>
            </a:r>
            <a:r>
              <a:rPr lang="en-CA" dirty="0" smtClean="0">
                <a:hlinkClick r:id="rId5"/>
              </a:rPr>
              <a:t>www2.deloitte.com/us/en/insights/topics/talent/six-signature-traits-of-inclusive-leadership.html</a:t>
            </a:r>
            <a:r>
              <a:rPr lang="en-CA" dirty="0" smtClean="0"/>
              <a:t>   </a:t>
            </a:r>
            <a:endParaRPr lang="en-CA" dirty="0"/>
          </a:p>
        </p:txBody>
      </p:sp>
    </p:spTree>
    <p:extLst>
      <p:ext uri="{BB962C8B-B14F-4D97-AF65-F5344CB8AC3E}">
        <p14:creationId xmlns:p14="http://schemas.microsoft.com/office/powerpoint/2010/main" val="18028668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	Performance and Goals </a:t>
            </a:r>
            <a:endParaRPr lang="en-CA" dirty="0"/>
          </a:p>
        </p:txBody>
      </p:sp>
      <p:pic>
        <p:nvPicPr>
          <p:cNvPr id="5" name="Picture 4"/>
          <p:cNvPicPr>
            <a:picLocks noChangeAspect="1"/>
          </p:cNvPicPr>
          <p:nvPr/>
        </p:nvPicPr>
        <p:blipFill>
          <a:blip r:embed="rId3"/>
          <a:stretch>
            <a:fillRect/>
          </a:stretch>
        </p:blipFill>
        <p:spPr>
          <a:xfrm>
            <a:off x="1174505" y="1690689"/>
            <a:ext cx="6844080" cy="3958468"/>
          </a:xfrm>
          <a:prstGeom prst="rect">
            <a:avLst/>
          </a:prstGeom>
        </p:spPr>
      </p:pic>
      <p:sp>
        <p:nvSpPr>
          <p:cNvPr id="6" name="Rectangle 5"/>
          <p:cNvSpPr/>
          <p:nvPr/>
        </p:nvSpPr>
        <p:spPr>
          <a:xfrm>
            <a:off x="1174505" y="6110627"/>
            <a:ext cx="4037131" cy="369332"/>
          </a:xfrm>
          <a:prstGeom prst="rect">
            <a:avLst/>
          </a:prstGeom>
        </p:spPr>
        <p:txBody>
          <a:bodyPr wrap="none">
            <a:spAutoFit/>
          </a:bodyPr>
          <a:lstStyle/>
          <a:p>
            <a:r>
              <a:rPr lang="en-CA" dirty="0">
                <a:hlinkClick r:id="rId4"/>
              </a:rPr>
              <a:t>https://slideplayer.com/slide/13572624</a:t>
            </a:r>
            <a:r>
              <a:rPr lang="en-CA" dirty="0" smtClean="0">
                <a:hlinkClick r:id="rId4"/>
              </a:rPr>
              <a:t>/</a:t>
            </a:r>
            <a:r>
              <a:rPr lang="en-CA" dirty="0" smtClean="0"/>
              <a:t> </a:t>
            </a:r>
            <a:endParaRPr lang="en-CA" dirty="0"/>
          </a:p>
        </p:txBody>
      </p:sp>
    </p:spTree>
    <p:extLst>
      <p:ext uri="{BB962C8B-B14F-4D97-AF65-F5344CB8AC3E}">
        <p14:creationId xmlns:p14="http://schemas.microsoft.com/office/powerpoint/2010/main" val="26475057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Peer</a:t>
            </a:r>
            <a:r>
              <a:rPr lang="en-CA" baseline="0" dirty="0" smtClean="0"/>
              <a:t> Recognition</a:t>
            </a:r>
            <a:endParaRPr lang="en-CA"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8315" y="1848062"/>
            <a:ext cx="6207369" cy="4131880"/>
          </a:xfrm>
          <a:prstGeom prst="rect">
            <a:avLst/>
          </a:prstGeom>
        </p:spPr>
      </p:pic>
    </p:spTree>
    <p:extLst>
      <p:ext uri="{BB962C8B-B14F-4D97-AF65-F5344CB8AC3E}">
        <p14:creationId xmlns:p14="http://schemas.microsoft.com/office/powerpoint/2010/main" val="20854427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	Doing it Wrong: </a:t>
            </a:r>
            <a:r>
              <a:rPr lang="en-CA" dirty="0" err="1" smtClean="0"/>
              <a:t>Klout</a:t>
            </a:r>
            <a:endParaRPr lang="en-CA" dirty="0"/>
          </a:p>
        </p:txBody>
      </p:sp>
      <p:pic>
        <p:nvPicPr>
          <p:cNvPr id="5" name="Picture 4"/>
          <p:cNvPicPr>
            <a:picLocks noChangeAspect="1"/>
          </p:cNvPicPr>
          <p:nvPr/>
        </p:nvPicPr>
        <p:blipFill>
          <a:blip r:embed="rId3"/>
          <a:stretch>
            <a:fillRect/>
          </a:stretch>
        </p:blipFill>
        <p:spPr>
          <a:xfrm>
            <a:off x="1190625" y="1404937"/>
            <a:ext cx="6395154" cy="4271963"/>
          </a:xfrm>
          <a:prstGeom prst="rect">
            <a:avLst/>
          </a:prstGeom>
        </p:spPr>
      </p:pic>
      <p:sp>
        <p:nvSpPr>
          <p:cNvPr id="6" name="Rectangle 5"/>
          <p:cNvSpPr/>
          <p:nvPr/>
        </p:nvSpPr>
        <p:spPr>
          <a:xfrm>
            <a:off x="1190625" y="5843885"/>
            <a:ext cx="6229350" cy="646331"/>
          </a:xfrm>
          <a:prstGeom prst="rect">
            <a:avLst/>
          </a:prstGeom>
        </p:spPr>
        <p:txBody>
          <a:bodyPr wrap="square">
            <a:spAutoFit/>
          </a:bodyPr>
          <a:lstStyle/>
          <a:p>
            <a:r>
              <a:rPr lang="en-CA" dirty="0">
                <a:hlinkClick r:id="rId4"/>
              </a:rPr>
              <a:t>https://</a:t>
            </a:r>
            <a:r>
              <a:rPr lang="en-CA" dirty="0" smtClean="0">
                <a:hlinkClick r:id="rId4"/>
              </a:rPr>
              <a:t>www.theverge.com/tldr/2018/5/10/17340714/klout-lithium-social-media-reputation-tool-clout</a:t>
            </a:r>
            <a:r>
              <a:rPr lang="en-CA" dirty="0" smtClean="0"/>
              <a:t> </a:t>
            </a:r>
            <a:endParaRPr lang="en-CA" dirty="0"/>
          </a:p>
        </p:txBody>
      </p:sp>
    </p:spTree>
    <p:extLst>
      <p:ext uri="{BB962C8B-B14F-4D97-AF65-F5344CB8AC3E}">
        <p14:creationId xmlns:p14="http://schemas.microsoft.com/office/powerpoint/2010/main" val="664059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	Recognition in the Workplace</a:t>
            </a:r>
            <a:endParaRPr lang="en-CA" dirty="0"/>
          </a:p>
        </p:txBody>
      </p:sp>
      <p:pic>
        <p:nvPicPr>
          <p:cNvPr id="5" name="Picture 4"/>
          <p:cNvPicPr>
            <a:picLocks noChangeAspect="1"/>
          </p:cNvPicPr>
          <p:nvPr/>
        </p:nvPicPr>
        <p:blipFill>
          <a:blip r:embed="rId3"/>
          <a:stretch>
            <a:fillRect/>
          </a:stretch>
        </p:blipFill>
        <p:spPr>
          <a:xfrm>
            <a:off x="854620" y="1490662"/>
            <a:ext cx="7434760" cy="4167188"/>
          </a:xfrm>
          <a:prstGeom prst="rect">
            <a:avLst/>
          </a:prstGeom>
        </p:spPr>
      </p:pic>
      <p:sp>
        <p:nvSpPr>
          <p:cNvPr id="6" name="Rectangle 5"/>
          <p:cNvSpPr/>
          <p:nvPr/>
        </p:nvSpPr>
        <p:spPr>
          <a:xfrm>
            <a:off x="854620" y="5867400"/>
            <a:ext cx="7832180" cy="646331"/>
          </a:xfrm>
          <a:prstGeom prst="rect">
            <a:avLst/>
          </a:prstGeom>
        </p:spPr>
        <p:txBody>
          <a:bodyPr wrap="square">
            <a:spAutoFit/>
          </a:bodyPr>
          <a:lstStyle/>
          <a:p>
            <a:r>
              <a:rPr lang="en-CA" dirty="0">
                <a:hlinkClick r:id="rId4"/>
              </a:rPr>
              <a:t>https://</a:t>
            </a:r>
            <a:r>
              <a:rPr lang="en-CA" dirty="0" smtClean="0">
                <a:hlinkClick r:id="rId4"/>
              </a:rPr>
              <a:t>www.shrm.org/hr-today/trends-and-forecasting/research-and-surveys/Documents/SHRM-GloboforceEmployeeRecognition%202018.pdf</a:t>
            </a:r>
            <a:r>
              <a:rPr lang="en-CA" dirty="0" smtClean="0"/>
              <a:t> </a:t>
            </a:r>
            <a:endParaRPr lang="en-CA" dirty="0"/>
          </a:p>
        </p:txBody>
      </p:sp>
    </p:spTree>
    <p:extLst>
      <p:ext uri="{BB962C8B-B14F-4D97-AF65-F5344CB8AC3E}">
        <p14:creationId xmlns:p14="http://schemas.microsoft.com/office/powerpoint/2010/main" val="22613359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	What are Competencies?</a:t>
            </a:r>
            <a:endParaRPr lang="en-CA"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49" y="1389550"/>
            <a:ext cx="6950319" cy="4618101"/>
          </a:xfrm>
          <a:prstGeom prst="rect">
            <a:avLst/>
          </a:prstGeom>
        </p:spPr>
      </p:pic>
      <p:sp>
        <p:nvSpPr>
          <p:cNvPr id="6" name="Rectangle 5"/>
          <p:cNvSpPr/>
          <p:nvPr/>
        </p:nvSpPr>
        <p:spPr>
          <a:xfrm>
            <a:off x="628649" y="6236251"/>
            <a:ext cx="6704137" cy="369332"/>
          </a:xfrm>
          <a:prstGeom prst="rect">
            <a:avLst/>
          </a:prstGeom>
        </p:spPr>
        <p:txBody>
          <a:bodyPr wrap="square">
            <a:spAutoFit/>
          </a:bodyPr>
          <a:lstStyle/>
          <a:p>
            <a:r>
              <a:rPr lang="en-CA" dirty="0">
                <a:hlinkClick r:id="rId4"/>
              </a:rPr>
              <a:t>http://</a:t>
            </a:r>
            <a:r>
              <a:rPr lang="en-CA" dirty="0" smtClean="0">
                <a:hlinkClick r:id="rId4"/>
              </a:rPr>
              <a:t>cornwellinc.com/tools/competency/description.html</a:t>
            </a:r>
            <a:r>
              <a:rPr lang="en-CA" dirty="0" smtClean="0"/>
              <a:t> </a:t>
            </a:r>
            <a:endParaRPr lang="en-CA" dirty="0"/>
          </a:p>
        </p:txBody>
      </p:sp>
    </p:spTree>
    <p:extLst>
      <p:ext uri="{BB962C8B-B14F-4D97-AF65-F5344CB8AC3E}">
        <p14:creationId xmlns:p14="http://schemas.microsoft.com/office/powerpoint/2010/main" val="4432861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	Employee Recognition Tech</a:t>
            </a:r>
            <a:endParaRPr lang="en-CA"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742" y="1690689"/>
            <a:ext cx="4573211" cy="370046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5769" y="2209800"/>
            <a:ext cx="4717527" cy="3931272"/>
          </a:xfrm>
          <a:prstGeom prst="rect">
            <a:avLst/>
          </a:prstGeom>
        </p:spPr>
      </p:pic>
      <p:sp>
        <p:nvSpPr>
          <p:cNvPr id="6" name="Rectangle 5"/>
          <p:cNvSpPr/>
          <p:nvPr/>
        </p:nvSpPr>
        <p:spPr>
          <a:xfrm>
            <a:off x="443742" y="6141072"/>
            <a:ext cx="7181850" cy="369332"/>
          </a:xfrm>
          <a:prstGeom prst="rect">
            <a:avLst/>
          </a:prstGeom>
        </p:spPr>
        <p:txBody>
          <a:bodyPr wrap="square">
            <a:spAutoFit/>
          </a:bodyPr>
          <a:lstStyle/>
          <a:p>
            <a:r>
              <a:rPr lang="en-CA" dirty="0">
                <a:hlinkClick r:id="rId5"/>
              </a:rPr>
              <a:t>http://unbouncepages.com/bucketlist-employee-recognition-software</a:t>
            </a:r>
            <a:r>
              <a:rPr lang="en-CA" dirty="0" smtClean="0">
                <a:hlinkClick r:id="rId5"/>
              </a:rPr>
              <a:t>/</a:t>
            </a:r>
            <a:r>
              <a:rPr lang="en-CA" dirty="0" smtClean="0"/>
              <a:t> </a:t>
            </a:r>
            <a:endParaRPr lang="en-CA" dirty="0"/>
          </a:p>
        </p:txBody>
      </p:sp>
    </p:spTree>
    <p:extLst>
      <p:ext uri="{BB962C8B-B14F-4D97-AF65-F5344CB8AC3E}">
        <p14:creationId xmlns:p14="http://schemas.microsoft.com/office/powerpoint/2010/main" val="25434556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	Social Media Recognition</a:t>
            </a:r>
            <a:endParaRPr lang="en-CA" dirty="0"/>
          </a:p>
        </p:txBody>
      </p:sp>
      <p:pic>
        <p:nvPicPr>
          <p:cNvPr id="4" name="Picture 3"/>
          <p:cNvPicPr>
            <a:picLocks noChangeAspect="1"/>
          </p:cNvPicPr>
          <p:nvPr/>
        </p:nvPicPr>
        <p:blipFill>
          <a:blip r:embed="rId3"/>
          <a:stretch>
            <a:fillRect/>
          </a:stretch>
        </p:blipFill>
        <p:spPr>
          <a:xfrm>
            <a:off x="762000" y="1456967"/>
            <a:ext cx="7029450" cy="4115157"/>
          </a:xfrm>
          <a:prstGeom prst="rect">
            <a:avLst/>
          </a:prstGeom>
        </p:spPr>
      </p:pic>
      <p:sp>
        <p:nvSpPr>
          <p:cNvPr id="5" name="Rectangle 4"/>
          <p:cNvSpPr/>
          <p:nvPr/>
        </p:nvSpPr>
        <p:spPr>
          <a:xfrm>
            <a:off x="762000" y="5854184"/>
            <a:ext cx="4032642" cy="369332"/>
          </a:xfrm>
          <a:prstGeom prst="rect">
            <a:avLst/>
          </a:prstGeom>
        </p:spPr>
        <p:txBody>
          <a:bodyPr wrap="none">
            <a:spAutoFit/>
          </a:bodyPr>
          <a:lstStyle/>
          <a:p>
            <a:r>
              <a:rPr lang="en-CA" dirty="0">
                <a:hlinkClick r:id="rId4"/>
              </a:rPr>
              <a:t>https://www.linkedin.com/in/stdownes</a:t>
            </a:r>
            <a:r>
              <a:rPr lang="en-CA" dirty="0" smtClean="0">
                <a:hlinkClick r:id="rId4"/>
              </a:rPr>
              <a:t>/</a:t>
            </a:r>
            <a:r>
              <a:rPr lang="en-CA" dirty="0" smtClean="0"/>
              <a:t> </a:t>
            </a:r>
            <a:endParaRPr lang="en-CA" dirty="0"/>
          </a:p>
        </p:txBody>
      </p:sp>
    </p:spTree>
    <p:extLst>
      <p:ext uri="{BB962C8B-B14F-4D97-AF65-F5344CB8AC3E}">
        <p14:creationId xmlns:p14="http://schemas.microsoft.com/office/powerpoint/2010/main" val="32346742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Knowing as Recognition</a:t>
            </a:r>
            <a:endParaRPr lang="en-CA"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369" y="1690688"/>
            <a:ext cx="7792981" cy="3866049"/>
          </a:xfrm>
          <a:prstGeom prst="rect">
            <a:avLst/>
          </a:prstGeom>
        </p:spPr>
      </p:pic>
    </p:spTree>
    <p:extLst>
      <p:ext uri="{BB962C8B-B14F-4D97-AF65-F5344CB8AC3E}">
        <p14:creationId xmlns:p14="http://schemas.microsoft.com/office/powerpoint/2010/main" val="26204924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	Seeing</a:t>
            </a:r>
            <a:endParaRPr lang="en-CA"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6600" y="1919289"/>
            <a:ext cx="5238750" cy="294322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650" y="1919289"/>
            <a:ext cx="3575741" cy="4405311"/>
          </a:xfrm>
          <a:prstGeom prst="rect">
            <a:avLst/>
          </a:prstGeom>
        </p:spPr>
      </p:pic>
    </p:spTree>
    <p:extLst>
      <p:ext uri="{BB962C8B-B14F-4D97-AF65-F5344CB8AC3E}">
        <p14:creationId xmlns:p14="http://schemas.microsoft.com/office/powerpoint/2010/main" val="4691857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	Recognition</a:t>
            </a:r>
            <a:endParaRPr lang="en-CA"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7885" y="1690689"/>
            <a:ext cx="6448229" cy="3529011"/>
          </a:xfrm>
          <a:prstGeom prst="rect">
            <a:avLst/>
          </a:prstGeom>
        </p:spPr>
      </p:pic>
      <p:sp>
        <p:nvSpPr>
          <p:cNvPr id="5" name="Rectangle 4"/>
          <p:cNvSpPr/>
          <p:nvPr/>
        </p:nvSpPr>
        <p:spPr>
          <a:xfrm>
            <a:off x="628650" y="5457736"/>
            <a:ext cx="8058150" cy="646331"/>
          </a:xfrm>
          <a:prstGeom prst="rect">
            <a:avLst/>
          </a:prstGeom>
        </p:spPr>
        <p:txBody>
          <a:bodyPr wrap="square">
            <a:spAutoFit/>
          </a:bodyPr>
          <a:lstStyle/>
          <a:p>
            <a:r>
              <a:rPr lang="en-CA" dirty="0" smtClean="0"/>
              <a:t>Steve Easterbrook - </a:t>
            </a:r>
            <a:r>
              <a:rPr lang="en-CA" dirty="0" smtClean="0">
                <a:hlinkClick r:id="rId4"/>
              </a:rPr>
              <a:t>https</a:t>
            </a:r>
            <a:r>
              <a:rPr lang="en-CA" dirty="0">
                <a:hlinkClick r:id="rId4"/>
              </a:rPr>
              <a:t>://</a:t>
            </a:r>
            <a:r>
              <a:rPr lang="en-CA" dirty="0" smtClean="0">
                <a:hlinkClick r:id="rId4"/>
              </a:rPr>
              <a:t>scentroid.com/wp-content/uploads/2020/02/Steve-Easterbrook-Machine-Learning-and-Atmospheric-Modelling-A-Prognostic-View.pdf</a:t>
            </a:r>
            <a:r>
              <a:rPr lang="en-CA" dirty="0" smtClean="0"/>
              <a:t> </a:t>
            </a:r>
            <a:endParaRPr lang="en-CA" dirty="0"/>
          </a:p>
        </p:txBody>
      </p:sp>
    </p:spTree>
    <p:extLst>
      <p:ext uri="{BB962C8B-B14F-4D97-AF65-F5344CB8AC3E}">
        <p14:creationId xmlns:p14="http://schemas.microsoft.com/office/powerpoint/2010/main" val="10097811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	Learning</a:t>
            </a:r>
            <a:endParaRPr lang="en-CA"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8048" y="1538288"/>
            <a:ext cx="7542089" cy="3929061"/>
          </a:xfrm>
          <a:prstGeom prst="rect">
            <a:avLst/>
          </a:prstGeom>
        </p:spPr>
      </p:pic>
      <p:sp>
        <p:nvSpPr>
          <p:cNvPr id="5" name="Rectangle 4"/>
          <p:cNvSpPr/>
          <p:nvPr/>
        </p:nvSpPr>
        <p:spPr>
          <a:xfrm>
            <a:off x="1178048" y="5849035"/>
            <a:ext cx="7089652" cy="369332"/>
          </a:xfrm>
          <a:prstGeom prst="rect">
            <a:avLst/>
          </a:prstGeom>
        </p:spPr>
        <p:txBody>
          <a:bodyPr wrap="square">
            <a:spAutoFit/>
          </a:bodyPr>
          <a:lstStyle/>
          <a:p>
            <a:r>
              <a:rPr lang="en-CA" dirty="0">
                <a:hlinkClick r:id="rId4"/>
              </a:rPr>
              <a:t>https://</a:t>
            </a:r>
            <a:r>
              <a:rPr lang="en-CA" dirty="0" smtClean="0">
                <a:hlinkClick r:id="rId4"/>
              </a:rPr>
              <a:t>www.guru99.com/backpropogation-neural-network.html</a:t>
            </a:r>
            <a:r>
              <a:rPr lang="en-CA" dirty="0" smtClean="0"/>
              <a:t> </a:t>
            </a:r>
            <a:endParaRPr lang="en-CA" dirty="0"/>
          </a:p>
        </p:txBody>
      </p:sp>
    </p:spTree>
    <p:extLst>
      <p:ext uri="{BB962C8B-B14F-4D97-AF65-F5344CB8AC3E}">
        <p14:creationId xmlns:p14="http://schemas.microsoft.com/office/powerpoint/2010/main" val="34654850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	Types of Recognition</a:t>
            </a:r>
            <a:endParaRPr lang="en-CA"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513" y="1690689"/>
            <a:ext cx="7110974" cy="3862647"/>
          </a:xfrm>
          <a:prstGeom prst="rect">
            <a:avLst/>
          </a:prstGeom>
        </p:spPr>
      </p:pic>
      <p:sp>
        <p:nvSpPr>
          <p:cNvPr id="5" name="Rectangle 4"/>
          <p:cNvSpPr/>
          <p:nvPr/>
        </p:nvSpPr>
        <p:spPr>
          <a:xfrm>
            <a:off x="908306" y="5858470"/>
            <a:ext cx="7327387" cy="646331"/>
          </a:xfrm>
          <a:prstGeom prst="rect">
            <a:avLst/>
          </a:prstGeom>
        </p:spPr>
        <p:txBody>
          <a:bodyPr wrap="square">
            <a:spAutoFit/>
          </a:bodyPr>
          <a:lstStyle/>
          <a:p>
            <a:r>
              <a:rPr lang="en-CA" dirty="0">
                <a:hlinkClick r:id="rId4"/>
              </a:rPr>
              <a:t>https://</a:t>
            </a:r>
            <a:r>
              <a:rPr lang="en-CA" dirty="0" smtClean="0">
                <a:hlinkClick r:id="rId4"/>
              </a:rPr>
              <a:t>www.nrel.gov/energyexecs/assets/pdfs/artificial-intellegence-and-machine-learning.pdf</a:t>
            </a:r>
            <a:r>
              <a:rPr lang="en-CA" dirty="0" smtClean="0"/>
              <a:t> </a:t>
            </a:r>
            <a:endParaRPr lang="en-CA" dirty="0"/>
          </a:p>
        </p:txBody>
      </p:sp>
    </p:spTree>
    <p:extLst>
      <p:ext uri="{BB962C8B-B14F-4D97-AF65-F5344CB8AC3E}">
        <p14:creationId xmlns:p14="http://schemas.microsoft.com/office/powerpoint/2010/main" val="39819544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	What We See</a:t>
            </a:r>
            <a:endParaRPr lang="en-CA"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3503" y="1690689"/>
            <a:ext cx="6636630" cy="3981978"/>
          </a:xfrm>
          <a:prstGeom prst="rect">
            <a:avLst/>
          </a:prstGeom>
        </p:spPr>
      </p:pic>
      <p:sp>
        <p:nvSpPr>
          <p:cNvPr id="8" name="Rectangle 7"/>
          <p:cNvSpPr/>
          <p:nvPr/>
        </p:nvSpPr>
        <p:spPr>
          <a:xfrm>
            <a:off x="643466" y="6086101"/>
            <a:ext cx="7298267" cy="369332"/>
          </a:xfrm>
          <a:prstGeom prst="rect">
            <a:avLst/>
          </a:prstGeom>
        </p:spPr>
        <p:txBody>
          <a:bodyPr wrap="square">
            <a:spAutoFit/>
          </a:bodyPr>
          <a:lstStyle/>
          <a:p>
            <a:r>
              <a:rPr lang="en-CA" dirty="0">
                <a:hlinkClick r:id="rId4"/>
              </a:rPr>
              <a:t>http://</a:t>
            </a:r>
            <a:r>
              <a:rPr lang="en-CA" dirty="0" smtClean="0">
                <a:hlinkClick r:id="rId4"/>
              </a:rPr>
              <a:t>www.shodor.org/interactivate1.0/discussions/tessillusion.html</a:t>
            </a:r>
            <a:r>
              <a:rPr lang="en-CA" dirty="0" smtClean="0"/>
              <a:t> </a:t>
            </a:r>
            <a:endParaRPr lang="en-CA" dirty="0"/>
          </a:p>
        </p:txBody>
      </p:sp>
    </p:spTree>
    <p:extLst>
      <p:ext uri="{BB962C8B-B14F-4D97-AF65-F5344CB8AC3E}">
        <p14:creationId xmlns:p14="http://schemas.microsoft.com/office/powerpoint/2010/main" val="22254638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AI-based evaluation</a:t>
            </a:r>
            <a:endParaRPr lang="en-CA"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1933208"/>
            <a:ext cx="8096250" cy="3800475"/>
          </a:xfrm>
          <a:prstGeom prst="rect">
            <a:avLst/>
          </a:prstGeom>
        </p:spPr>
      </p:pic>
    </p:spTree>
    <p:extLst>
      <p:ext uri="{BB962C8B-B14F-4D97-AF65-F5344CB8AC3E}">
        <p14:creationId xmlns:p14="http://schemas.microsoft.com/office/powerpoint/2010/main" val="33330012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	Ballet</a:t>
            </a:r>
            <a:endParaRPr lang="en-CA" dirty="0"/>
          </a:p>
        </p:txBody>
      </p:sp>
      <p:sp>
        <p:nvSpPr>
          <p:cNvPr id="4" name="Rectangle 3"/>
          <p:cNvSpPr/>
          <p:nvPr/>
        </p:nvSpPr>
        <p:spPr>
          <a:xfrm>
            <a:off x="628650" y="6114981"/>
            <a:ext cx="8299938" cy="369332"/>
          </a:xfrm>
          <a:prstGeom prst="rect">
            <a:avLst/>
          </a:prstGeom>
        </p:spPr>
        <p:txBody>
          <a:bodyPr wrap="square">
            <a:spAutoFit/>
          </a:bodyPr>
          <a:lstStyle/>
          <a:p>
            <a:r>
              <a:rPr lang="en-CA" dirty="0">
                <a:hlinkClick r:id="rId2"/>
              </a:rPr>
              <a:t>https://sportsmedicine-open.springeropen.com/articles/10.1186/s40798-020-0237-5</a:t>
            </a:r>
            <a:r>
              <a:rPr lang="en-CA" dirty="0"/>
              <a:t> </a:t>
            </a:r>
            <a:r>
              <a:rPr lang="en-CA" dirty="0" smtClean="0"/>
              <a:t> </a:t>
            </a:r>
            <a:endParaRPr lang="en-CA" dirty="0"/>
          </a:p>
        </p:txBody>
      </p:sp>
      <p:pic>
        <p:nvPicPr>
          <p:cNvPr id="5" name="Picture 4"/>
          <p:cNvPicPr>
            <a:picLocks noChangeAspect="1"/>
          </p:cNvPicPr>
          <p:nvPr/>
        </p:nvPicPr>
        <p:blipFill>
          <a:blip r:embed="rId3"/>
          <a:stretch>
            <a:fillRect/>
          </a:stretch>
        </p:blipFill>
        <p:spPr>
          <a:xfrm>
            <a:off x="773722" y="1398753"/>
            <a:ext cx="7191375" cy="4522500"/>
          </a:xfrm>
          <a:prstGeom prst="rect">
            <a:avLst/>
          </a:prstGeom>
        </p:spPr>
      </p:pic>
    </p:spTree>
    <p:extLst>
      <p:ext uri="{BB962C8B-B14F-4D97-AF65-F5344CB8AC3E}">
        <p14:creationId xmlns:p14="http://schemas.microsoft.com/office/powerpoint/2010/main" val="3065104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	Evaluating Competencies?</a:t>
            </a:r>
            <a:endParaRPr lang="en-CA" dirty="0"/>
          </a:p>
        </p:txBody>
      </p:sp>
      <p:pic>
        <p:nvPicPr>
          <p:cNvPr id="4" name="Picture 3"/>
          <p:cNvPicPr>
            <a:picLocks noChangeAspect="1"/>
          </p:cNvPicPr>
          <p:nvPr/>
        </p:nvPicPr>
        <p:blipFill>
          <a:blip r:embed="rId3"/>
          <a:stretch>
            <a:fillRect/>
          </a:stretch>
        </p:blipFill>
        <p:spPr>
          <a:xfrm>
            <a:off x="844867" y="1499234"/>
            <a:ext cx="7301171" cy="4109085"/>
          </a:xfrm>
          <a:prstGeom prst="rect">
            <a:avLst/>
          </a:prstGeom>
        </p:spPr>
      </p:pic>
      <p:sp>
        <p:nvSpPr>
          <p:cNvPr id="5" name="Rectangle 4"/>
          <p:cNvSpPr/>
          <p:nvPr/>
        </p:nvSpPr>
        <p:spPr>
          <a:xfrm>
            <a:off x="628650" y="5222855"/>
            <a:ext cx="4572000" cy="1200329"/>
          </a:xfrm>
          <a:prstGeom prst="rect">
            <a:avLst/>
          </a:prstGeom>
        </p:spPr>
        <p:txBody>
          <a:bodyPr>
            <a:spAutoFit/>
          </a:bodyPr>
          <a:lstStyle/>
          <a:p>
            <a:r>
              <a:rPr lang="en-CA" dirty="0" smtClean="0"/>
              <a:t>David Gay </a:t>
            </a:r>
            <a:r>
              <a:rPr lang="en-CA" dirty="0" smtClean="0">
                <a:hlinkClick r:id="rId4"/>
              </a:rPr>
              <a:t>https</a:t>
            </a:r>
            <a:r>
              <a:rPr lang="en-CA" dirty="0">
                <a:hlinkClick r:id="rId4"/>
              </a:rPr>
              <a:t>://</a:t>
            </a:r>
            <a:r>
              <a:rPr lang="en-CA" dirty="0" smtClean="0">
                <a:hlinkClick r:id="rId4"/>
              </a:rPr>
              <a:t>www.slideshare.net/davidgay/overview-of-competencies-benefits-and-uses-of-a-competencybased-system</a:t>
            </a:r>
            <a:r>
              <a:rPr lang="en-CA" dirty="0" smtClean="0"/>
              <a:t> </a:t>
            </a:r>
            <a:endParaRPr lang="en-CA" dirty="0"/>
          </a:p>
        </p:txBody>
      </p:sp>
    </p:spTree>
    <p:extLst>
      <p:ext uri="{BB962C8B-B14F-4D97-AF65-F5344CB8AC3E}">
        <p14:creationId xmlns:p14="http://schemas.microsoft.com/office/powerpoint/2010/main" val="12162693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	Surgery</a:t>
            </a:r>
            <a:endParaRPr lang="en-CA" dirty="0"/>
          </a:p>
        </p:txBody>
      </p:sp>
      <p:sp>
        <p:nvSpPr>
          <p:cNvPr id="4" name="Rectangle 3"/>
          <p:cNvSpPr/>
          <p:nvPr/>
        </p:nvSpPr>
        <p:spPr>
          <a:xfrm>
            <a:off x="1178169" y="5909465"/>
            <a:ext cx="7337181" cy="923330"/>
          </a:xfrm>
          <a:prstGeom prst="rect">
            <a:avLst/>
          </a:prstGeom>
        </p:spPr>
        <p:txBody>
          <a:bodyPr wrap="square">
            <a:spAutoFit/>
          </a:bodyPr>
          <a:lstStyle/>
          <a:p>
            <a:r>
              <a:rPr lang="en-CA" dirty="0"/>
              <a:t>Using AWS </a:t>
            </a:r>
            <a:r>
              <a:rPr lang="en-CA" dirty="0" err="1"/>
              <a:t>Rekognition</a:t>
            </a:r>
            <a:r>
              <a:rPr lang="en-CA" dirty="0"/>
              <a:t> To Automatically Grade Surgical Residents </a:t>
            </a:r>
            <a:endParaRPr lang="en-CA" dirty="0" smtClean="0"/>
          </a:p>
          <a:p>
            <a:r>
              <a:rPr lang="en-CA" dirty="0">
                <a:hlinkClick r:id="rId3"/>
              </a:rPr>
              <a:t>https://www.reddit.com/r/MachineLearning/comments/jgx2yy/d_using_aws_rekognition_to_automatically_grade</a:t>
            </a:r>
            <a:r>
              <a:rPr lang="en-CA" dirty="0" smtClean="0">
                <a:hlinkClick r:id="rId3"/>
              </a:rPr>
              <a:t>/</a:t>
            </a:r>
            <a:r>
              <a:rPr lang="en-CA" dirty="0" smtClean="0"/>
              <a:t> </a:t>
            </a:r>
            <a:endParaRPr lang="en-CA" dirty="0"/>
          </a:p>
        </p:txBody>
      </p:sp>
      <p:pic>
        <p:nvPicPr>
          <p:cNvPr id="6" name="Picture 5"/>
          <p:cNvPicPr>
            <a:picLocks noChangeAspect="1"/>
          </p:cNvPicPr>
          <p:nvPr/>
        </p:nvPicPr>
        <p:blipFill>
          <a:blip r:embed="rId4"/>
          <a:stretch>
            <a:fillRect/>
          </a:stretch>
        </p:blipFill>
        <p:spPr>
          <a:xfrm>
            <a:off x="1101601" y="1416733"/>
            <a:ext cx="6391275" cy="4572000"/>
          </a:xfrm>
          <a:prstGeom prst="rect">
            <a:avLst/>
          </a:prstGeom>
        </p:spPr>
      </p:pic>
    </p:spTree>
    <p:extLst>
      <p:ext uri="{BB962C8B-B14F-4D97-AF65-F5344CB8AC3E}">
        <p14:creationId xmlns:p14="http://schemas.microsoft.com/office/powerpoint/2010/main" val="24809551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	Construction</a:t>
            </a:r>
            <a:endParaRPr lang="en-CA" dirty="0"/>
          </a:p>
        </p:txBody>
      </p:sp>
      <p:pic>
        <p:nvPicPr>
          <p:cNvPr id="5" name="Picture 4"/>
          <p:cNvPicPr>
            <a:picLocks noChangeAspect="1"/>
          </p:cNvPicPr>
          <p:nvPr/>
        </p:nvPicPr>
        <p:blipFill>
          <a:blip r:embed="rId3"/>
          <a:stretch>
            <a:fillRect/>
          </a:stretch>
        </p:blipFill>
        <p:spPr>
          <a:xfrm>
            <a:off x="1463919" y="1487123"/>
            <a:ext cx="7051431" cy="3972325"/>
          </a:xfrm>
          <a:prstGeom prst="rect">
            <a:avLst/>
          </a:prstGeom>
        </p:spPr>
      </p:pic>
      <p:sp>
        <p:nvSpPr>
          <p:cNvPr id="6" name="Rectangle 5"/>
          <p:cNvSpPr/>
          <p:nvPr/>
        </p:nvSpPr>
        <p:spPr>
          <a:xfrm>
            <a:off x="1305657" y="5763289"/>
            <a:ext cx="7680081" cy="646331"/>
          </a:xfrm>
          <a:prstGeom prst="rect">
            <a:avLst/>
          </a:prstGeom>
        </p:spPr>
        <p:txBody>
          <a:bodyPr wrap="square">
            <a:spAutoFit/>
          </a:bodyPr>
          <a:lstStyle/>
          <a:p>
            <a:pPr lvl="0">
              <a:defRPr/>
            </a:pPr>
            <a:r>
              <a:rPr lang="en-CA" dirty="0" smtClean="0"/>
              <a:t>Buildots </a:t>
            </a:r>
            <a:r>
              <a:rPr lang="en-CA" dirty="0" smtClean="0">
                <a:hlinkClick r:id="rId4"/>
              </a:rPr>
              <a:t>https</a:t>
            </a:r>
            <a:r>
              <a:rPr lang="en-CA" dirty="0">
                <a:hlinkClick r:id="rId4"/>
              </a:rPr>
              <a:t>://www.technologyreview.com/2020/10/16/1010617/ai-image-recognition-construction-computer-vision-costs-delays</a:t>
            </a:r>
            <a:r>
              <a:rPr lang="en-CA" dirty="0" smtClean="0">
                <a:hlinkClick r:id="rId4"/>
              </a:rPr>
              <a:t>/</a:t>
            </a:r>
            <a:r>
              <a:rPr lang="en-CA" dirty="0" smtClean="0"/>
              <a:t>  </a:t>
            </a:r>
            <a:endParaRPr lang="en-CA" dirty="0"/>
          </a:p>
        </p:txBody>
      </p:sp>
    </p:spTree>
    <p:extLst>
      <p:ext uri="{BB962C8B-B14F-4D97-AF65-F5344CB8AC3E}">
        <p14:creationId xmlns:p14="http://schemas.microsoft.com/office/powerpoint/2010/main" val="33599675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	How Normal Are You?</a:t>
            </a:r>
            <a:endParaRPr lang="en-CA"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8364" y="1512276"/>
            <a:ext cx="7316986" cy="4265465"/>
          </a:xfrm>
          <a:prstGeom prst="rect">
            <a:avLst/>
          </a:prstGeom>
        </p:spPr>
      </p:pic>
      <p:sp>
        <p:nvSpPr>
          <p:cNvPr id="5" name="Rectangle 4"/>
          <p:cNvSpPr/>
          <p:nvPr/>
        </p:nvSpPr>
        <p:spPr>
          <a:xfrm>
            <a:off x="1198364" y="6093042"/>
            <a:ext cx="4675126" cy="369332"/>
          </a:xfrm>
          <a:prstGeom prst="rect">
            <a:avLst/>
          </a:prstGeom>
        </p:spPr>
        <p:txBody>
          <a:bodyPr wrap="none">
            <a:spAutoFit/>
          </a:bodyPr>
          <a:lstStyle/>
          <a:p>
            <a:r>
              <a:rPr lang="en-CA" dirty="0" err="1"/>
              <a:t>Tijmen</a:t>
            </a:r>
            <a:r>
              <a:rPr lang="en-CA" dirty="0"/>
              <a:t> </a:t>
            </a:r>
            <a:r>
              <a:rPr lang="en-CA" dirty="0" err="1" smtClean="0"/>
              <a:t>Schep</a:t>
            </a:r>
            <a:r>
              <a:rPr lang="en-CA" dirty="0" smtClean="0"/>
              <a:t>  </a:t>
            </a:r>
            <a:r>
              <a:rPr lang="en-CA" dirty="0" smtClean="0">
                <a:hlinkClick r:id="rId4"/>
              </a:rPr>
              <a:t>https</a:t>
            </a:r>
            <a:r>
              <a:rPr lang="en-CA" dirty="0">
                <a:hlinkClick r:id="rId4"/>
              </a:rPr>
              <a:t>://www.hownormalami.eu</a:t>
            </a:r>
            <a:r>
              <a:rPr lang="en-CA" dirty="0" smtClean="0">
                <a:hlinkClick r:id="rId4"/>
              </a:rPr>
              <a:t>/</a:t>
            </a:r>
            <a:r>
              <a:rPr lang="en-CA" dirty="0" smtClean="0"/>
              <a:t> </a:t>
            </a:r>
            <a:endParaRPr lang="en-CA" dirty="0"/>
          </a:p>
        </p:txBody>
      </p:sp>
    </p:spTree>
    <p:extLst>
      <p:ext uri="{BB962C8B-B14F-4D97-AF65-F5344CB8AC3E}">
        <p14:creationId xmlns:p14="http://schemas.microsoft.com/office/powerpoint/2010/main" val="40295389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Recognition Networks</a:t>
            </a:r>
            <a:endParaRPr lang="en-CA"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9715" y="1690689"/>
            <a:ext cx="6664569" cy="4424656"/>
          </a:xfrm>
          <a:prstGeom prst="rect">
            <a:avLst/>
          </a:prstGeom>
        </p:spPr>
      </p:pic>
    </p:spTree>
    <p:extLst>
      <p:ext uri="{BB962C8B-B14F-4D97-AF65-F5344CB8AC3E}">
        <p14:creationId xmlns:p14="http://schemas.microsoft.com/office/powerpoint/2010/main" val="35336505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	Activity Recognition</a:t>
            </a:r>
            <a:endParaRPr lang="en-CA" dirty="0"/>
          </a:p>
        </p:txBody>
      </p:sp>
      <p:sp>
        <p:nvSpPr>
          <p:cNvPr id="4" name="Rectangle 3"/>
          <p:cNvSpPr/>
          <p:nvPr/>
        </p:nvSpPr>
        <p:spPr>
          <a:xfrm>
            <a:off x="314325" y="5703359"/>
            <a:ext cx="8515350" cy="923330"/>
          </a:xfrm>
          <a:prstGeom prst="rect">
            <a:avLst/>
          </a:prstGeom>
        </p:spPr>
        <p:txBody>
          <a:bodyPr wrap="square">
            <a:spAutoFit/>
          </a:bodyPr>
          <a:lstStyle/>
          <a:p>
            <a:r>
              <a:rPr lang="en-CA" dirty="0">
                <a:hlinkClick r:id="rId3"/>
              </a:rPr>
              <a:t>https://www.innovations-report.com/information-technology/dfki-and-hitachi-jointly-develop-ai-technology-for-human-activity-recognition-of-workers</a:t>
            </a:r>
            <a:r>
              <a:rPr lang="en-CA" dirty="0" smtClean="0">
                <a:hlinkClick r:id="rId3"/>
              </a:rPr>
              <a:t>/  </a:t>
            </a:r>
            <a:endParaRPr lang="en-CA" dirty="0">
              <a:hlinkClick r:id="rId3"/>
            </a:endParaRPr>
          </a:p>
          <a:p>
            <a:r>
              <a:rPr lang="en-CA" dirty="0" smtClean="0">
                <a:hlinkClick r:id="rId3"/>
              </a:rPr>
              <a:t>https</a:t>
            </a:r>
            <a:r>
              <a:rPr lang="en-CA" dirty="0">
                <a:hlinkClick r:id="rId3"/>
              </a:rPr>
              <a:t>://ieeexplore.ieee.org/abstract/document/5370804</a:t>
            </a:r>
            <a:r>
              <a:rPr lang="en-CA" dirty="0"/>
              <a:t> </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592" y="1493309"/>
            <a:ext cx="6833074" cy="4026958"/>
          </a:xfrm>
          <a:prstGeom prst="rect">
            <a:avLst/>
          </a:prstGeom>
        </p:spPr>
      </p:pic>
    </p:spTree>
    <p:extLst>
      <p:ext uri="{BB962C8B-B14F-4D97-AF65-F5344CB8AC3E}">
        <p14:creationId xmlns:p14="http://schemas.microsoft.com/office/powerpoint/2010/main" val="33377426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	Methods</a:t>
            </a:r>
            <a:endParaRPr lang="en-CA" dirty="0"/>
          </a:p>
        </p:txBody>
      </p:sp>
      <p:sp>
        <p:nvSpPr>
          <p:cNvPr id="4" name="Rectangle 3"/>
          <p:cNvSpPr/>
          <p:nvPr/>
        </p:nvSpPr>
        <p:spPr>
          <a:xfrm>
            <a:off x="628650" y="6115735"/>
            <a:ext cx="7658100" cy="369332"/>
          </a:xfrm>
          <a:prstGeom prst="rect">
            <a:avLst/>
          </a:prstGeom>
        </p:spPr>
        <p:txBody>
          <a:bodyPr wrap="square">
            <a:spAutoFit/>
          </a:bodyPr>
          <a:lstStyle/>
          <a:p>
            <a:pPr lvl="0"/>
            <a:r>
              <a:rPr lang="en-CA" dirty="0">
                <a:hlinkClick r:id="rId3"/>
              </a:rPr>
              <a:t>https://www.frontiersin.org/articles/10.3389/frobt.2015.00028/full</a:t>
            </a:r>
            <a:r>
              <a:rPr lang="en-CA" dirty="0"/>
              <a:t> </a:t>
            </a:r>
          </a:p>
        </p:txBody>
      </p:sp>
      <p:pic>
        <p:nvPicPr>
          <p:cNvPr id="6" name="Picture 5"/>
          <p:cNvPicPr>
            <a:picLocks noChangeAspect="1"/>
          </p:cNvPicPr>
          <p:nvPr/>
        </p:nvPicPr>
        <p:blipFill>
          <a:blip r:embed="rId4"/>
          <a:stretch>
            <a:fillRect/>
          </a:stretch>
        </p:blipFill>
        <p:spPr>
          <a:xfrm>
            <a:off x="628650" y="1682945"/>
            <a:ext cx="5334000" cy="4197509"/>
          </a:xfrm>
          <a:prstGeom prst="rect">
            <a:avLst/>
          </a:prstGeom>
        </p:spPr>
      </p:pic>
      <p:pic>
        <p:nvPicPr>
          <p:cNvPr id="7" name="Picture 6"/>
          <p:cNvPicPr>
            <a:picLocks noChangeAspect="1"/>
          </p:cNvPicPr>
          <p:nvPr/>
        </p:nvPicPr>
        <p:blipFill>
          <a:blip r:embed="rId5"/>
          <a:stretch>
            <a:fillRect/>
          </a:stretch>
        </p:blipFill>
        <p:spPr>
          <a:xfrm>
            <a:off x="5010596" y="1428943"/>
            <a:ext cx="3504754" cy="3894734"/>
          </a:xfrm>
          <a:prstGeom prst="rect">
            <a:avLst/>
          </a:prstGeom>
        </p:spPr>
      </p:pic>
    </p:spTree>
    <p:extLst>
      <p:ext uri="{BB962C8B-B14F-4D97-AF65-F5344CB8AC3E}">
        <p14:creationId xmlns:p14="http://schemas.microsoft.com/office/powerpoint/2010/main" val="40488683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	Common Technologies</a:t>
            </a:r>
            <a:endParaRPr lang="en-CA"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675" y="3833812"/>
            <a:ext cx="6915150" cy="2541576"/>
          </a:xfrm>
          <a:prstGeom prst="rect">
            <a:avLst/>
          </a:prstGeom>
        </p:spPr>
      </p:pic>
      <p:pic>
        <p:nvPicPr>
          <p:cNvPr id="5" name="Picture 4"/>
          <p:cNvPicPr>
            <a:picLocks noChangeAspect="1"/>
          </p:cNvPicPr>
          <p:nvPr/>
        </p:nvPicPr>
        <p:blipFill>
          <a:blip r:embed="rId4"/>
          <a:stretch>
            <a:fillRect/>
          </a:stretch>
        </p:blipFill>
        <p:spPr>
          <a:xfrm>
            <a:off x="828675" y="1538287"/>
            <a:ext cx="7829550" cy="2105025"/>
          </a:xfrm>
          <a:prstGeom prst="rect">
            <a:avLst/>
          </a:prstGeom>
        </p:spPr>
      </p:pic>
      <p:sp>
        <p:nvSpPr>
          <p:cNvPr id="6" name="Rectangle 5"/>
          <p:cNvSpPr/>
          <p:nvPr/>
        </p:nvSpPr>
        <p:spPr>
          <a:xfrm>
            <a:off x="781050" y="6375388"/>
            <a:ext cx="7581900" cy="369332"/>
          </a:xfrm>
          <a:prstGeom prst="rect">
            <a:avLst/>
          </a:prstGeom>
        </p:spPr>
        <p:txBody>
          <a:bodyPr wrap="square">
            <a:spAutoFit/>
          </a:bodyPr>
          <a:lstStyle/>
          <a:p>
            <a:r>
              <a:rPr lang="en-CA" dirty="0">
                <a:hlinkClick r:id="rId5"/>
              </a:rPr>
              <a:t>https://ieeexplore.ieee.org/abstract/document/6365160</a:t>
            </a:r>
            <a:r>
              <a:rPr lang="en-CA" dirty="0"/>
              <a:t> </a:t>
            </a:r>
            <a:r>
              <a:rPr lang="en-CA" dirty="0" smtClean="0"/>
              <a:t> </a:t>
            </a:r>
            <a:endParaRPr lang="en-CA" dirty="0"/>
          </a:p>
        </p:txBody>
      </p:sp>
    </p:spTree>
    <p:extLst>
      <p:ext uri="{BB962C8B-B14F-4D97-AF65-F5344CB8AC3E}">
        <p14:creationId xmlns:p14="http://schemas.microsoft.com/office/powerpoint/2010/main" val="19214470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	</a:t>
            </a:r>
            <a:r>
              <a:rPr lang="en-CA" dirty="0" smtClean="0"/>
              <a:t>Applications</a:t>
            </a:r>
            <a:endParaRPr lang="en-CA" dirty="0"/>
          </a:p>
        </p:txBody>
      </p:sp>
      <p:sp>
        <p:nvSpPr>
          <p:cNvPr id="5" name="Rectangle 4"/>
          <p:cNvSpPr/>
          <p:nvPr/>
        </p:nvSpPr>
        <p:spPr>
          <a:xfrm>
            <a:off x="826476" y="5889842"/>
            <a:ext cx="6137031" cy="646331"/>
          </a:xfrm>
          <a:prstGeom prst="rect">
            <a:avLst/>
          </a:prstGeom>
        </p:spPr>
        <p:txBody>
          <a:bodyPr wrap="square">
            <a:spAutoFit/>
          </a:bodyPr>
          <a:lstStyle/>
          <a:p>
            <a:r>
              <a:rPr lang="en-CA" dirty="0"/>
              <a:t>Laura Portal </a:t>
            </a:r>
            <a:r>
              <a:rPr lang="en-CA" dirty="0" err="1" smtClean="0"/>
              <a:t>Avelar</a:t>
            </a:r>
            <a:r>
              <a:rPr lang="en-CA" dirty="0" smtClean="0"/>
              <a:t> GC_Innovations </a:t>
            </a:r>
            <a:r>
              <a:rPr lang="en-CA" dirty="0" smtClean="0">
                <a:hlinkClick r:id="rId3"/>
              </a:rPr>
              <a:t>https</a:t>
            </a:r>
            <a:r>
              <a:rPr lang="en-CA" dirty="0">
                <a:hlinkClick r:id="rId3"/>
              </a:rPr>
              <a:t>://</a:t>
            </a:r>
            <a:r>
              <a:rPr lang="en-CA" dirty="0" smtClean="0">
                <a:hlinkClick r:id="rId3"/>
              </a:rPr>
              <a:t>medium.com/gc-entrepreneur/innovative-staffing-eb541920e18a</a:t>
            </a:r>
            <a:r>
              <a:rPr lang="en-CA" dirty="0" smtClean="0"/>
              <a:t>  </a:t>
            </a:r>
            <a:endParaRPr lang="en-CA" dirty="0"/>
          </a:p>
        </p:txBody>
      </p:sp>
      <p:pic>
        <p:nvPicPr>
          <p:cNvPr id="6" name="Picture 5"/>
          <p:cNvPicPr>
            <a:picLocks noChangeAspect="1"/>
          </p:cNvPicPr>
          <p:nvPr/>
        </p:nvPicPr>
        <p:blipFill>
          <a:blip r:embed="rId4"/>
          <a:stretch>
            <a:fillRect/>
          </a:stretch>
        </p:blipFill>
        <p:spPr>
          <a:xfrm>
            <a:off x="826475" y="1420689"/>
            <a:ext cx="8470935" cy="4083295"/>
          </a:xfrm>
          <a:prstGeom prst="rect">
            <a:avLst/>
          </a:prstGeom>
        </p:spPr>
      </p:pic>
    </p:spTree>
    <p:extLst>
      <p:ext uri="{BB962C8B-B14F-4D97-AF65-F5344CB8AC3E}">
        <p14:creationId xmlns:p14="http://schemas.microsoft.com/office/powerpoint/2010/main" val="4887940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	Technical</a:t>
            </a:r>
            <a:r>
              <a:rPr lang="en-CA" baseline="0" dirty="0" smtClean="0"/>
              <a:t> </a:t>
            </a:r>
            <a:r>
              <a:rPr lang="en-CA" dirty="0" smtClean="0"/>
              <a:t>Challenges</a:t>
            </a:r>
            <a:endParaRPr lang="en-CA" dirty="0"/>
          </a:p>
        </p:txBody>
      </p:sp>
      <p:pic>
        <p:nvPicPr>
          <p:cNvPr id="4" name="Picture 3"/>
          <p:cNvPicPr>
            <a:picLocks noChangeAspect="1"/>
          </p:cNvPicPr>
          <p:nvPr/>
        </p:nvPicPr>
        <p:blipFill>
          <a:blip r:embed="rId3"/>
          <a:stretch>
            <a:fillRect/>
          </a:stretch>
        </p:blipFill>
        <p:spPr>
          <a:xfrm>
            <a:off x="986308" y="1519239"/>
            <a:ext cx="4583946" cy="4710110"/>
          </a:xfrm>
          <a:prstGeom prst="rect">
            <a:avLst/>
          </a:prstGeom>
        </p:spPr>
      </p:pic>
      <p:sp>
        <p:nvSpPr>
          <p:cNvPr id="5" name="Rectangle 4"/>
          <p:cNvSpPr/>
          <p:nvPr/>
        </p:nvSpPr>
        <p:spPr>
          <a:xfrm>
            <a:off x="590550" y="6229349"/>
            <a:ext cx="7924800" cy="646331"/>
          </a:xfrm>
          <a:prstGeom prst="rect">
            <a:avLst/>
          </a:prstGeom>
        </p:spPr>
        <p:txBody>
          <a:bodyPr wrap="square">
            <a:spAutoFit/>
          </a:bodyPr>
          <a:lstStyle/>
          <a:p>
            <a:r>
              <a:rPr lang="en-CA" dirty="0">
                <a:hlinkClick r:id="rId4"/>
              </a:rPr>
              <a:t>https://</a:t>
            </a:r>
            <a:r>
              <a:rPr lang="en-CA" dirty="0" smtClean="0">
                <a:hlinkClick r:id="rId4"/>
              </a:rPr>
              <a:t>www.researchgate.net/figure/The-challenges-in-human-activities-recognition_tbl1_292140482</a:t>
            </a:r>
            <a:r>
              <a:rPr lang="en-CA" dirty="0" smtClean="0"/>
              <a:t> </a:t>
            </a:r>
            <a:endParaRPr lang="en-CA" dirty="0"/>
          </a:p>
        </p:txBody>
      </p:sp>
      <p:pic>
        <p:nvPicPr>
          <p:cNvPr id="6" name="Picture 5"/>
          <p:cNvPicPr>
            <a:picLocks noChangeAspect="1"/>
          </p:cNvPicPr>
          <p:nvPr/>
        </p:nvPicPr>
        <p:blipFill>
          <a:blip r:embed="rId5"/>
          <a:stretch>
            <a:fillRect/>
          </a:stretch>
        </p:blipFill>
        <p:spPr>
          <a:xfrm>
            <a:off x="5797757" y="1519239"/>
            <a:ext cx="2717593" cy="4538660"/>
          </a:xfrm>
          <a:prstGeom prst="rect">
            <a:avLst/>
          </a:prstGeom>
        </p:spPr>
      </p:pic>
    </p:spTree>
    <p:extLst>
      <p:ext uri="{BB962C8B-B14F-4D97-AF65-F5344CB8AC3E}">
        <p14:creationId xmlns:p14="http://schemas.microsoft.com/office/powerpoint/2010/main" val="20128259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	Ethical Challenges</a:t>
            </a:r>
            <a:endParaRPr lang="en-CA" dirty="0"/>
          </a:p>
        </p:txBody>
      </p:sp>
      <p:sp>
        <p:nvSpPr>
          <p:cNvPr id="4" name="Rectangle 3"/>
          <p:cNvSpPr/>
          <p:nvPr/>
        </p:nvSpPr>
        <p:spPr>
          <a:xfrm>
            <a:off x="628650" y="6039535"/>
            <a:ext cx="6419850" cy="369332"/>
          </a:xfrm>
          <a:prstGeom prst="rect">
            <a:avLst/>
          </a:prstGeom>
        </p:spPr>
        <p:txBody>
          <a:bodyPr wrap="square">
            <a:spAutoFit/>
          </a:bodyPr>
          <a:lstStyle/>
          <a:p>
            <a:r>
              <a:rPr lang="en-CA" dirty="0">
                <a:hlinkClick r:id="rId3"/>
              </a:rPr>
              <a:t>https://hbr.org/2020/10/a-practical-guide-to-building-ethical-ai</a:t>
            </a:r>
            <a:r>
              <a:rPr lang="en-CA" dirty="0"/>
              <a:t> </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348" y="1557339"/>
            <a:ext cx="7733304" cy="4348846"/>
          </a:xfrm>
          <a:prstGeom prst="rect">
            <a:avLst/>
          </a:prstGeom>
        </p:spPr>
      </p:pic>
    </p:spTree>
    <p:extLst>
      <p:ext uri="{BB962C8B-B14F-4D97-AF65-F5344CB8AC3E}">
        <p14:creationId xmlns:p14="http://schemas.microsoft.com/office/powerpoint/2010/main" val="39986211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	Skills and Tasks</a:t>
            </a:r>
            <a:endParaRPr lang="en-CA" dirty="0"/>
          </a:p>
        </p:txBody>
      </p:sp>
      <p:pic>
        <p:nvPicPr>
          <p:cNvPr id="5" name="Picture 4"/>
          <p:cNvPicPr>
            <a:picLocks noChangeAspect="1"/>
          </p:cNvPicPr>
          <p:nvPr/>
        </p:nvPicPr>
        <p:blipFill>
          <a:blip r:embed="rId2"/>
          <a:stretch>
            <a:fillRect/>
          </a:stretch>
        </p:blipFill>
        <p:spPr>
          <a:xfrm>
            <a:off x="344170" y="1417981"/>
            <a:ext cx="7274560" cy="480640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928" y="1417981"/>
            <a:ext cx="3962072" cy="1676261"/>
          </a:xfrm>
          <a:prstGeom prst="rect">
            <a:avLst/>
          </a:prstGeom>
        </p:spPr>
      </p:pic>
    </p:spTree>
    <p:extLst>
      <p:ext uri="{BB962C8B-B14F-4D97-AF65-F5344CB8AC3E}">
        <p14:creationId xmlns:p14="http://schemas.microsoft.com/office/powerpoint/2010/main" val="28109726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CA" dirty="0" smtClean="0"/>
              <a:t>Challenges in </a:t>
            </a:r>
            <a:r>
              <a:rPr lang="en-CA" sz="4400" kern="1200" dirty="0" smtClean="0">
                <a:solidFill>
                  <a:schemeClr val="tx1"/>
                </a:solidFill>
                <a:effectLst/>
                <a:latin typeface="+mj-lt"/>
                <a:ea typeface="+mj-ea"/>
                <a:cs typeface="+mj-cs"/>
              </a:rPr>
              <a:t>Human Activity Recognition</a:t>
            </a:r>
            <a:endParaRPr lang="en-CA" dirty="0" smtClean="0">
              <a:effectLs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1069" y="1841986"/>
            <a:ext cx="6101862" cy="4576397"/>
          </a:xfrm>
          <a:prstGeom prst="rect">
            <a:avLst/>
          </a:prstGeom>
        </p:spPr>
      </p:pic>
    </p:spTree>
    <p:extLst>
      <p:ext uri="{BB962C8B-B14F-4D97-AF65-F5344CB8AC3E}">
        <p14:creationId xmlns:p14="http://schemas.microsoft.com/office/powerpoint/2010/main" val="5254480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	</a:t>
            </a:r>
            <a:r>
              <a:rPr lang="en-CA" dirty="0" smtClean="0"/>
              <a:t>Invisibility</a:t>
            </a:r>
            <a:endParaRPr lang="en-CA" dirty="0"/>
          </a:p>
        </p:txBody>
      </p:sp>
      <p:sp>
        <p:nvSpPr>
          <p:cNvPr id="4" name="Rectangle 3"/>
          <p:cNvSpPr/>
          <p:nvPr/>
        </p:nvSpPr>
        <p:spPr>
          <a:xfrm>
            <a:off x="525439" y="5685262"/>
            <a:ext cx="8427494" cy="369332"/>
          </a:xfrm>
          <a:prstGeom prst="rect">
            <a:avLst/>
          </a:prstGeom>
        </p:spPr>
        <p:txBody>
          <a:bodyPr wrap="square">
            <a:spAutoFit/>
          </a:bodyPr>
          <a:lstStyle/>
          <a:p>
            <a:pPr lvl="0">
              <a:defRPr/>
            </a:pPr>
            <a:r>
              <a:rPr lang="en-CA" dirty="0">
                <a:hlinkClick r:id="rId3"/>
              </a:rPr>
              <a:t>https://schoolsweek.co.uk/making-the-vulnerable-visible-is-how-we-will-close-gaps/</a:t>
            </a:r>
            <a:r>
              <a:rPr lang="en-CA" dirty="0"/>
              <a:t> </a:t>
            </a:r>
            <a:r>
              <a:rPr lang="en-CA" dirty="0" smtClean="0"/>
              <a:t> </a:t>
            </a:r>
            <a:endParaRPr lang="en-CA"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650" y="1451610"/>
            <a:ext cx="7641771" cy="4011930"/>
          </a:xfrm>
          <a:prstGeom prst="rect">
            <a:avLst/>
          </a:prstGeom>
        </p:spPr>
      </p:pic>
    </p:spTree>
    <p:extLst>
      <p:ext uri="{BB962C8B-B14F-4D97-AF65-F5344CB8AC3E}">
        <p14:creationId xmlns:p14="http://schemas.microsoft.com/office/powerpoint/2010/main" val="10042976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	</a:t>
            </a:r>
            <a:r>
              <a:rPr lang="en-CA" dirty="0" smtClean="0"/>
              <a:t>Bias</a:t>
            </a:r>
            <a:endParaRPr lang="en-CA" dirty="0"/>
          </a:p>
        </p:txBody>
      </p:sp>
      <p:pic>
        <p:nvPicPr>
          <p:cNvPr id="4" name="Picture 3"/>
          <p:cNvPicPr>
            <a:picLocks noChangeAspect="1"/>
          </p:cNvPicPr>
          <p:nvPr/>
        </p:nvPicPr>
        <p:blipFill>
          <a:blip r:embed="rId3"/>
          <a:stretch>
            <a:fillRect/>
          </a:stretch>
        </p:blipFill>
        <p:spPr>
          <a:xfrm>
            <a:off x="899636" y="1574673"/>
            <a:ext cx="7344727" cy="4108214"/>
          </a:xfrm>
          <a:prstGeom prst="rect">
            <a:avLst/>
          </a:prstGeom>
        </p:spPr>
      </p:pic>
      <p:sp>
        <p:nvSpPr>
          <p:cNvPr id="5" name="Rectangle 4"/>
          <p:cNvSpPr/>
          <p:nvPr/>
        </p:nvSpPr>
        <p:spPr>
          <a:xfrm>
            <a:off x="899636" y="6098182"/>
            <a:ext cx="7615714" cy="369332"/>
          </a:xfrm>
          <a:prstGeom prst="rect">
            <a:avLst/>
          </a:prstGeom>
        </p:spPr>
        <p:txBody>
          <a:bodyPr wrap="square">
            <a:spAutoFit/>
          </a:bodyPr>
          <a:lstStyle/>
          <a:p>
            <a:r>
              <a:rPr lang="en-CA" dirty="0">
                <a:hlinkClick r:id="rId4"/>
              </a:rPr>
              <a:t>https://fortune.com/2018/10/10/amazon-ai-recruitment-bias-women-sexist</a:t>
            </a:r>
            <a:r>
              <a:rPr lang="en-CA" dirty="0" smtClean="0">
                <a:hlinkClick r:id="rId4"/>
              </a:rPr>
              <a:t>/</a:t>
            </a:r>
            <a:r>
              <a:rPr lang="en-CA" dirty="0" smtClean="0"/>
              <a:t> </a:t>
            </a:r>
            <a:endParaRPr lang="en-CA" dirty="0"/>
          </a:p>
        </p:txBody>
      </p:sp>
    </p:spTree>
    <p:extLst>
      <p:ext uri="{BB962C8B-B14F-4D97-AF65-F5344CB8AC3E}">
        <p14:creationId xmlns:p14="http://schemas.microsoft.com/office/powerpoint/2010/main" val="14378931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	</a:t>
            </a:r>
            <a:r>
              <a:rPr lang="en-CA" dirty="0" smtClean="0"/>
              <a:t>Explainability</a:t>
            </a:r>
            <a:r>
              <a:rPr lang="en-CA" dirty="0" smtClean="0"/>
              <a:t>, Interpretability</a:t>
            </a:r>
            <a:endParaRPr lang="en-CA"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50" y="1517120"/>
            <a:ext cx="8972550" cy="4162425"/>
          </a:xfrm>
          <a:prstGeom prst="rect">
            <a:avLst/>
          </a:prstGeom>
        </p:spPr>
      </p:pic>
      <p:sp>
        <p:nvSpPr>
          <p:cNvPr id="5" name="Rectangle 4"/>
          <p:cNvSpPr/>
          <p:nvPr/>
        </p:nvSpPr>
        <p:spPr>
          <a:xfrm>
            <a:off x="628650" y="5899835"/>
            <a:ext cx="8515350" cy="369332"/>
          </a:xfrm>
          <a:prstGeom prst="rect">
            <a:avLst/>
          </a:prstGeom>
        </p:spPr>
        <p:txBody>
          <a:bodyPr wrap="square">
            <a:spAutoFit/>
          </a:bodyPr>
          <a:lstStyle/>
          <a:p>
            <a:r>
              <a:rPr lang="en-CA" dirty="0">
                <a:hlinkClick r:id="rId4"/>
              </a:rPr>
              <a:t>https://iapp.org/news/a/the-privacy-pros-guide-to-explainability-in-machine-learning</a:t>
            </a:r>
            <a:r>
              <a:rPr lang="en-CA" dirty="0" smtClean="0">
                <a:hlinkClick r:id="rId4"/>
              </a:rPr>
              <a:t>/</a:t>
            </a:r>
            <a:r>
              <a:rPr lang="en-CA" dirty="0" smtClean="0"/>
              <a:t> </a:t>
            </a:r>
            <a:endParaRPr lang="en-CA" dirty="0"/>
          </a:p>
        </p:txBody>
      </p:sp>
    </p:spTree>
    <p:extLst>
      <p:ext uri="{BB962C8B-B14F-4D97-AF65-F5344CB8AC3E}">
        <p14:creationId xmlns:p14="http://schemas.microsoft.com/office/powerpoint/2010/main" val="23486746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	Surveillance Culture</a:t>
            </a:r>
            <a:endParaRPr lang="en-CA"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566" y="1464441"/>
            <a:ext cx="7018867" cy="4572291"/>
          </a:xfrm>
          <a:prstGeom prst="rect">
            <a:avLst/>
          </a:prstGeom>
        </p:spPr>
      </p:pic>
      <p:sp>
        <p:nvSpPr>
          <p:cNvPr id="5" name="Rectangle 4"/>
          <p:cNvSpPr/>
          <p:nvPr/>
        </p:nvSpPr>
        <p:spPr>
          <a:xfrm>
            <a:off x="628650" y="6036732"/>
            <a:ext cx="8339504" cy="584775"/>
          </a:xfrm>
          <a:prstGeom prst="rect">
            <a:avLst/>
          </a:prstGeom>
        </p:spPr>
        <p:txBody>
          <a:bodyPr wrap="square">
            <a:spAutoFit/>
          </a:bodyPr>
          <a:lstStyle/>
          <a:p>
            <a:r>
              <a:rPr lang="en-CA" dirty="0" smtClean="0"/>
              <a:t>David Lyon  </a:t>
            </a:r>
            <a:r>
              <a:rPr lang="en-CA" sz="1400" dirty="0" smtClean="0">
                <a:hlinkClick r:id="rId4"/>
              </a:rPr>
              <a:t>https</a:t>
            </a:r>
            <a:r>
              <a:rPr lang="en-CA" sz="1400" dirty="0">
                <a:hlinkClick r:id="rId4"/>
              </a:rPr>
              <a:t>://</a:t>
            </a:r>
            <a:r>
              <a:rPr lang="en-CA" sz="1400" dirty="0" smtClean="0">
                <a:hlinkClick r:id="rId4"/>
              </a:rPr>
              <a:t>ijoc.org/index.php/ijoc/article/download/5527/1933&amp;usg=AOvVaw1wQCFgARRSAPM6HjEK4ILv</a:t>
            </a:r>
            <a:r>
              <a:rPr lang="en-CA" sz="1400" dirty="0" smtClean="0"/>
              <a:t>   </a:t>
            </a:r>
            <a:endParaRPr lang="en-CA" dirty="0"/>
          </a:p>
        </p:txBody>
      </p:sp>
    </p:spTree>
    <p:extLst>
      <p:ext uri="{BB962C8B-B14F-4D97-AF65-F5344CB8AC3E}">
        <p14:creationId xmlns:p14="http://schemas.microsoft.com/office/powerpoint/2010/main" val="23350753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Open Recognition Networks</a:t>
            </a:r>
            <a:endParaRPr lang="en-CA"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1529862"/>
            <a:ext cx="7930662" cy="4572000"/>
          </a:xfrm>
          <a:prstGeom prst="rect">
            <a:avLst/>
          </a:prstGeom>
        </p:spPr>
      </p:pic>
    </p:spTree>
    <p:extLst>
      <p:ext uri="{BB962C8B-B14F-4D97-AF65-F5344CB8AC3E}">
        <p14:creationId xmlns:p14="http://schemas.microsoft.com/office/powerpoint/2010/main" val="16717899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	e-Portfolios</a:t>
            </a:r>
            <a:endParaRPr lang="en-CA"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547" y="1506990"/>
            <a:ext cx="6985507" cy="3966347"/>
          </a:xfrm>
          <a:prstGeom prst="rect">
            <a:avLst/>
          </a:prstGeom>
        </p:spPr>
      </p:pic>
      <p:sp>
        <p:nvSpPr>
          <p:cNvPr id="5" name="Rectangle 4"/>
          <p:cNvSpPr/>
          <p:nvPr/>
        </p:nvSpPr>
        <p:spPr>
          <a:xfrm>
            <a:off x="628650" y="5783721"/>
            <a:ext cx="7886700" cy="584775"/>
          </a:xfrm>
          <a:prstGeom prst="rect">
            <a:avLst/>
          </a:prstGeom>
        </p:spPr>
        <p:txBody>
          <a:bodyPr wrap="square">
            <a:spAutoFit/>
          </a:bodyPr>
          <a:lstStyle/>
          <a:p>
            <a:r>
              <a:rPr lang="en-CA" sz="1600" dirty="0">
                <a:hlinkClick r:id="rId4"/>
              </a:rPr>
              <a:t>https://</a:t>
            </a:r>
            <a:r>
              <a:rPr lang="en-CA" sz="1600" dirty="0" smtClean="0">
                <a:hlinkClick r:id="rId4"/>
              </a:rPr>
              <a:t>www.informationweek.com/software/7-ways-to-create-e-portfolios/d/d-id/1110673</a:t>
            </a:r>
            <a:endParaRPr lang="en-CA" sz="1600" dirty="0" smtClean="0"/>
          </a:p>
          <a:p>
            <a:r>
              <a:rPr lang="en-CA" sz="1600" dirty="0">
                <a:hlinkClick r:id="rId5"/>
              </a:rPr>
              <a:t>https://</a:t>
            </a:r>
            <a:r>
              <a:rPr lang="en-CA" sz="1600" dirty="0" smtClean="0">
                <a:hlinkClick r:id="rId5"/>
              </a:rPr>
              <a:t>electronicportfolios.org/balance/Balancing2.htm</a:t>
            </a:r>
            <a:r>
              <a:rPr lang="en-CA" sz="1600" dirty="0" smtClean="0"/>
              <a:t>  </a:t>
            </a:r>
            <a:endParaRPr lang="en-CA" sz="1600" dirty="0"/>
          </a:p>
        </p:txBody>
      </p:sp>
    </p:spTree>
    <p:extLst>
      <p:ext uri="{BB962C8B-B14F-4D97-AF65-F5344CB8AC3E}">
        <p14:creationId xmlns:p14="http://schemas.microsoft.com/office/powerpoint/2010/main" val="30772208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	Activity Records</a:t>
            </a:r>
            <a:endParaRPr lang="en-CA" dirty="0"/>
          </a:p>
        </p:txBody>
      </p:sp>
      <p:sp>
        <p:nvSpPr>
          <p:cNvPr id="4" name="Rectangle 3"/>
          <p:cNvSpPr/>
          <p:nvPr/>
        </p:nvSpPr>
        <p:spPr>
          <a:xfrm>
            <a:off x="628650" y="5896094"/>
            <a:ext cx="3971280" cy="646331"/>
          </a:xfrm>
          <a:prstGeom prst="rect">
            <a:avLst/>
          </a:prstGeom>
        </p:spPr>
        <p:txBody>
          <a:bodyPr wrap="none">
            <a:spAutoFit/>
          </a:bodyPr>
          <a:lstStyle/>
          <a:p>
            <a:r>
              <a:rPr lang="en-CA" dirty="0" smtClean="0">
                <a:hlinkClick r:id="rId3"/>
              </a:rPr>
              <a:t>https</a:t>
            </a:r>
            <a:r>
              <a:rPr lang="en-CA" dirty="0">
                <a:hlinkClick r:id="rId3"/>
              </a:rPr>
              <a:t>://xapi.com/overview</a:t>
            </a:r>
            <a:r>
              <a:rPr lang="en-CA" dirty="0" smtClean="0">
                <a:hlinkClick r:id="rId3"/>
              </a:rPr>
              <a:t>/</a:t>
            </a:r>
            <a:r>
              <a:rPr lang="en-CA" dirty="0" smtClean="0"/>
              <a:t> </a:t>
            </a:r>
          </a:p>
          <a:p>
            <a:r>
              <a:rPr lang="en-CA" dirty="0">
                <a:hlinkClick r:id="rId4"/>
              </a:rPr>
              <a:t>https://xapi.com/learning-record-store</a:t>
            </a:r>
            <a:r>
              <a:rPr lang="en-CA" dirty="0" smtClean="0">
                <a:hlinkClick r:id="rId4"/>
              </a:rPr>
              <a:t>/</a:t>
            </a:r>
            <a:r>
              <a:rPr lang="en-CA" dirty="0" smtClean="0"/>
              <a:t> </a:t>
            </a:r>
            <a:endParaRPr lang="en-CA"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650" y="1597342"/>
            <a:ext cx="7777026" cy="4029075"/>
          </a:xfrm>
          <a:prstGeom prst="rect">
            <a:avLst/>
          </a:prstGeom>
        </p:spPr>
      </p:pic>
    </p:spTree>
    <p:extLst>
      <p:ext uri="{BB962C8B-B14F-4D97-AF65-F5344CB8AC3E}">
        <p14:creationId xmlns:p14="http://schemas.microsoft.com/office/powerpoint/2010/main" val="20882021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	Ownership and Choice</a:t>
            </a:r>
            <a:endParaRPr lang="en-CA"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714" y="1570908"/>
            <a:ext cx="5756638" cy="4456240"/>
          </a:xfrm>
          <a:prstGeom prst="rect">
            <a:avLst/>
          </a:prstGeom>
        </p:spPr>
      </p:pic>
      <p:sp>
        <p:nvSpPr>
          <p:cNvPr id="5" name="Rectangle 4"/>
          <p:cNvSpPr/>
          <p:nvPr/>
        </p:nvSpPr>
        <p:spPr>
          <a:xfrm>
            <a:off x="796834" y="6175607"/>
            <a:ext cx="6858000" cy="369332"/>
          </a:xfrm>
          <a:prstGeom prst="rect">
            <a:avLst/>
          </a:prstGeom>
        </p:spPr>
        <p:txBody>
          <a:bodyPr wrap="square">
            <a:spAutoFit/>
          </a:bodyPr>
          <a:lstStyle/>
          <a:p>
            <a:r>
              <a:rPr lang="en-CA" dirty="0">
                <a:hlinkClick r:id="rId4"/>
              </a:rPr>
              <a:t>https://blocs.xtec.cat/portfolioproject/2009/07/24/portfolioroadmap</a:t>
            </a:r>
            <a:r>
              <a:rPr lang="en-CA" dirty="0" smtClean="0">
                <a:hlinkClick r:id="rId4"/>
              </a:rPr>
              <a:t>/</a:t>
            </a:r>
            <a:r>
              <a:rPr lang="en-CA" dirty="0" smtClean="0"/>
              <a:t> </a:t>
            </a:r>
            <a:endParaRPr lang="en-CA" dirty="0"/>
          </a:p>
        </p:txBody>
      </p:sp>
    </p:spTree>
    <p:extLst>
      <p:ext uri="{BB962C8B-B14F-4D97-AF65-F5344CB8AC3E}">
        <p14:creationId xmlns:p14="http://schemas.microsoft.com/office/powerpoint/2010/main" val="17795945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	Platforms</a:t>
            </a:r>
            <a:endParaRPr lang="en-CA" dirty="0"/>
          </a:p>
        </p:txBody>
      </p:sp>
      <p:sp>
        <p:nvSpPr>
          <p:cNvPr id="4" name="Rectangle 3"/>
          <p:cNvSpPr/>
          <p:nvPr/>
        </p:nvSpPr>
        <p:spPr>
          <a:xfrm>
            <a:off x="628650" y="5741350"/>
            <a:ext cx="6416372" cy="369332"/>
          </a:xfrm>
          <a:prstGeom prst="rect">
            <a:avLst/>
          </a:prstGeom>
        </p:spPr>
        <p:txBody>
          <a:bodyPr wrap="none">
            <a:spAutoFit/>
          </a:bodyPr>
          <a:lstStyle/>
          <a:p>
            <a:r>
              <a:rPr lang="en-CA" dirty="0" smtClean="0"/>
              <a:t>Federated Networks - </a:t>
            </a:r>
            <a:r>
              <a:rPr lang="en-CA" dirty="0" smtClean="0">
                <a:hlinkClick r:id="rId3"/>
              </a:rPr>
              <a:t>https</a:t>
            </a:r>
            <a:r>
              <a:rPr lang="en-CA" dirty="0">
                <a:hlinkClick r:id="rId3"/>
              </a:rPr>
              <a:t>://</a:t>
            </a:r>
            <a:r>
              <a:rPr lang="en-CA" dirty="0" smtClean="0">
                <a:hlinkClick r:id="rId3"/>
              </a:rPr>
              <a:t>monoskop.org/Federated_networks</a:t>
            </a:r>
            <a:r>
              <a:rPr lang="en-CA" dirty="0" smtClean="0"/>
              <a:t> </a:t>
            </a:r>
            <a:endParaRPr lang="en-CA"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450" y="1752600"/>
            <a:ext cx="8801100" cy="3352800"/>
          </a:xfrm>
          <a:prstGeom prst="rect">
            <a:avLst/>
          </a:prstGeom>
        </p:spPr>
      </p:pic>
    </p:spTree>
    <p:extLst>
      <p:ext uri="{BB962C8B-B14F-4D97-AF65-F5344CB8AC3E}">
        <p14:creationId xmlns:p14="http://schemas.microsoft.com/office/powerpoint/2010/main" val="21229547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	Stackable Credentials</a:t>
            </a:r>
            <a:endParaRPr lang="en-CA"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495" y="1453203"/>
            <a:ext cx="8211010" cy="4490396"/>
          </a:xfrm>
          <a:prstGeom prst="rect">
            <a:avLst/>
          </a:prstGeom>
        </p:spPr>
      </p:pic>
      <p:sp>
        <p:nvSpPr>
          <p:cNvPr id="5" name="Rectangle 4"/>
          <p:cNvSpPr/>
          <p:nvPr/>
        </p:nvSpPr>
        <p:spPr>
          <a:xfrm>
            <a:off x="492369" y="6143914"/>
            <a:ext cx="7543800" cy="646331"/>
          </a:xfrm>
          <a:prstGeom prst="rect">
            <a:avLst/>
          </a:prstGeom>
        </p:spPr>
        <p:txBody>
          <a:bodyPr wrap="square">
            <a:spAutoFit/>
          </a:bodyPr>
          <a:lstStyle/>
          <a:p>
            <a:r>
              <a:rPr lang="en-CA" dirty="0"/>
              <a:t>Jim Fong, </a:t>
            </a:r>
            <a:r>
              <a:rPr lang="en-CA" dirty="0" smtClean="0"/>
              <a:t> UPCEA</a:t>
            </a:r>
            <a:r>
              <a:rPr lang="en-CA" dirty="0"/>
              <a:t>, “Faster Forward to a New Economy and Implications for Higher Education,” Presentation. </a:t>
            </a:r>
            <a:r>
              <a:rPr lang="en-CA" dirty="0" smtClean="0"/>
              <a:t>August </a:t>
            </a:r>
            <a:r>
              <a:rPr lang="en-CA" dirty="0"/>
              <a:t>6, 2020.</a:t>
            </a:r>
          </a:p>
        </p:txBody>
      </p:sp>
    </p:spTree>
    <p:extLst>
      <p:ext uri="{BB962C8B-B14F-4D97-AF65-F5344CB8AC3E}">
        <p14:creationId xmlns:p14="http://schemas.microsoft.com/office/powerpoint/2010/main" val="42290064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Challenges</a:t>
            </a:r>
            <a:endParaRPr lang="en-CA"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8250" y="1557337"/>
            <a:ext cx="6667500" cy="4200525"/>
          </a:xfrm>
          <a:prstGeom prst="rect">
            <a:avLst/>
          </a:prstGeom>
        </p:spPr>
      </p:pic>
    </p:spTree>
    <p:extLst>
      <p:ext uri="{BB962C8B-B14F-4D97-AF65-F5344CB8AC3E}">
        <p14:creationId xmlns:p14="http://schemas.microsoft.com/office/powerpoint/2010/main" val="9348241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Thank You</a:t>
            </a:r>
            <a:endParaRPr lang="en-CA" dirty="0"/>
          </a:p>
        </p:txBody>
      </p:sp>
      <p:sp>
        <p:nvSpPr>
          <p:cNvPr id="4" name="Rectangle 3"/>
          <p:cNvSpPr/>
          <p:nvPr/>
        </p:nvSpPr>
        <p:spPr>
          <a:xfrm>
            <a:off x="1396791" y="5143472"/>
            <a:ext cx="2499530" cy="369332"/>
          </a:xfrm>
          <a:prstGeom prst="rect">
            <a:avLst/>
          </a:prstGeom>
        </p:spPr>
        <p:txBody>
          <a:bodyPr wrap="none">
            <a:spAutoFit/>
          </a:bodyPr>
          <a:lstStyle/>
          <a:p>
            <a:r>
              <a:rPr lang="en-CA" dirty="0">
                <a:hlinkClick r:id="rId3"/>
              </a:rPr>
              <a:t>https://</a:t>
            </a:r>
            <a:r>
              <a:rPr lang="en-CA" dirty="0" smtClean="0">
                <a:hlinkClick r:id="rId3"/>
              </a:rPr>
              <a:t>www.downes.ca</a:t>
            </a:r>
            <a:r>
              <a:rPr lang="en-CA" dirty="0" smtClean="0"/>
              <a:t> </a:t>
            </a:r>
            <a:endParaRPr lang="en-CA"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5469" y="1690689"/>
            <a:ext cx="3086531" cy="2934109"/>
          </a:xfrm>
          <a:prstGeom prst="rect">
            <a:avLst/>
          </a:prstGeom>
        </p:spPr>
      </p:pic>
    </p:spTree>
    <p:extLst>
      <p:ext uri="{BB962C8B-B14F-4D97-AF65-F5344CB8AC3E}">
        <p14:creationId xmlns:p14="http://schemas.microsoft.com/office/powerpoint/2010/main" val="14642276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Badges and </a:t>
            </a:r>
            <a:r>
              <a:rPr lang="en-CA" dirty="0" err="1" smtClean="0"/>
              <a:t>Blockchain</a:t>
            </a:r>
            <a:endParaRPr lang="en-CA"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6912" y="1459522"/>
            <a:ext cx="7310176" cy="5117124"/>
          </a:xfrm>
          <a:prstGeom prst="rect">
            <a:avLst/>
          </a:prstGeom>
        </p:spPr>
      </p:pic>
    </p:spTree>
    <p:extLst>
      <p:ext uri="{BB962C8B-B14F-4D97-AF65-F5344CB8AC3E}">
        <p14:creationId xmlns:p14="http://schemas.microsoft.com/office/powerpoint/2010/main" val="1326096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	Badge Infrastructure</a:t>
            </a:r>
            <a:endParaRPr lang="en-CA" dirty="0"/>
          </a:p>
        </p:txBody>
      </p:sp>
      <p:pic>
        <p:nvPicPr>
          <p:cNvPr id="5" name="Picture 4"/>
          <p:cNvPicPr>
            <a:picLocks noChangeAspect="1"/>
          </p:cNvPicPr>
          <p:nvPr/>
        </p:nvPicPr>
        <p:blipFill>
          <a:blip r:embed="rId3"/>
          <a:stretch>
            <a:fillRect/>
          </a:stretch>
        </p:blipFill>
        <p:spPr>
          <a:xfrm>
            <a:off x="628650" y="1560390"/>
            <a:ext cx="7751989" cy="4456996"/>
          </a:xfrm>
          <a:prstGeom prst="rect">
            <a:avLst/>
          </a:prstGeom>
        </p:spPr>
      </p:pic>
      <p:sp>
        <p:nvSpPr>
          <p:cNvPr id="6" name="Rectangle 5"/>
          <p:cNvSpPr/>
          <p:nvPr/>
        </p:nvSpPr>
        <p:spPr>
          <a:xfrm>
            <a:off x="628650" y="6205248"/>
            <a:ext cx="2448684" cy="369332"/>
          </a:xfrm>
          <a:prstGeom prst="rect">
            <a:avLst/>
          </a:prstGeom>
        </p:spPr>
        <p:txBody>
          <a:bodyPr wrap="none">
            <a:spAutoFit/>
          </a:bodyPr>
          <a:lstStyle/>
          <a:p>
            <a:r>
              <a:rPr lang="en-CA" dirty="0">
                <a:hlinkClick r:id="rId4"/>
              </a:rPr>
              <a:t>https://info.badgr.com</a:t>
            </a:r>
            <a:r>
              <a:rPr lang="en-CA" dirty="0" smtClean="0">
                <a:hlinkClick r:id="rId4"/>
              </a:rPr>
              <a:t>/</a:t>
            </a:r>
            <a:r>
              <a:rPr lang="en-CA" dirty="0" smtClean="0"/>
              <a:t> </a:t>
            </a:r>
            <a:endParaRPr lang="en-CA" dirty="0"/>
          </a:p>
        </p:txBody>
      </p:sp>
      <p:sp>
        <p:nvSpPr>
          <p:cNvPr id="7" name="Rectangle 6"/>
          <p:cNvSpPr/>
          <p:nvPr/>
        </p:nvSpPr>
        <p:spPr>
          <a:xfrm>
            <a:off x="4401147" y="6205248"/>
            <a:ext cx="4114203" cy="369332"/>
          </a:xfrm>
          <a:prstGeom prst="rect">
            <a:avLst/>
          </a:prstGeom>
        </p:spPr>
        <p:txBody>
          <a:bodyPr wrap="none">
            <a:spAutoFit/>
          </a:bodyPr>
          <a:lstStyle/>
          <a:p>
            <a:r>
              <a:rPr lang="en-CA" dirty="0">
                <a:hlinkClick r:id="rId5"/>
              </a:rPr>
              <a:t>https://</a:t>
            </a:r>
            <a:r>
              <a:rPr lang="en-CA" dirty="0" smtClean="0">
                <a:hlinkClick r:id="rId5"/>
              </a:rPr>
              <a:t>badge.wiki/wiki/Badge_platforms</a:t>
            </a:r>
            <a:r>
              <a:rPr lang="en-CA" dirty="0" smtClean="0"/>
              <a:t> </a:t>
            </a:r>
            <a:endParaRPr lang="en-CA" dirty="0"/>
          </a:p>
        </p:txBody>
      </p:sp>
    </p:spTree>
    <p:extLst>
      <p:ext uri="{BB962C8B-B14F-4D97-AF65-F5344CB8AC3E}">
        <p14:creationId xmlns:p14="http://schemas.microsoft.com/office/powerpoint/2010/main" val="25471469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99811"/>
            <a:ext cx="7886700" cy="1325563"/>
          </a:xfrm>
        </p:spPr>
        <p:txBody>
          <a:bodyPr/>
          <a:lstStyle/>
          <a:p>
            <a:r>
              <a:rPr lang="en-CA" dirty="0" smtClean="0"/>
              <a:t>	Badge Workflow</a:t>
            </a:r>
            <a:endParaRPr lang="en-CA"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4860" y="1625374"/>
            <a:ext cx="6814280" cy="4526630"/>
          </a:xfrm>
          <a:prstGeom prst="rect">
            <a:avLst/>
          </a:prstGeom>
        </p:spPr>
      </p:pic>
      <p:sp>
        <p:nvSpPr>
          <p:cNvPr id="5" name="Rectangle 4"/>
          <p:cNvSpPr/>
          <p:nvPr/>
        </p:nvSpPr>
        <p:spPr>
          <a:xfrm>
            <a:off x="1164860" y="6306235"/>
            <a:ext cx="6229350" cy="369332"/>
          </a:xfrm>
          <a:prstGeom prst="rect">
            <a:avLst/>
          </a:prstGeom>
        </p:spPr>
        <p:txBody>
          <a:bodyPr wrap="square">
            <a:spAutoFit/>
          </a:bodyPr>
          <a:lstStyle/>
          <a:p>
            <a:r>
              <a:rPr lang="en-CA" dirty="0">
                <a:hlinkClick r:id="rId4"/>
              </a:rPr>
              <a:t>https://</a:t>
            </a:r>
            <a:r>
              <a:rPr lang="en-CA" dirty="0" smtClean="0">
                <a:hlinkClick r:id="rId4"/>
              </a:rPr>
              <a:t>jl4d.org/index.php/ejl4d/article/view/348/436</a:t>
            </a:r>
            <a:r>
              <a:rPr lang="en-CA" dirty="0" smtClean="0"/>
              <a:t> </a:t>
            </a:r>
            <a:endParaRPr lang="en-CA" dirty="0"/>
          </a:p>
        </p:txBody>
      </p:sp>
    </p:spTree>
    <p:extLst>
      <p:ext uri="{BB962C8B-B14F-4D97-AF65-F5344CB8AC3E}">
        <p14:creationId xmlns:p14="http://schemas.microsoft.com/office/powerpoint/2010/main" val="141716655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2326</TotalTime>
  <Words>4825</Words>
  <Application>Microsoft Office PowerPoint</Application>
  <PresentationFormat>On-screen Show (4:3)</PresentationFormat>
  <Paragraphs>606</Paragraphs>
  <Slides>61</Slides>
  <Notes>58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61</vt:i4>
      </vt:variant>
    </vt:vector>
  </HeadingPairs>
  <TitlesOfParts>
    <vt:vector size="65" baseType="lpstr">
      <vt:lpstr>Arial</vt:lpstr>
      <vt:lpstr>Calibri</vt:lpstr>
      <vt:lpstr>Calibri Light</vt:lpstr>
      <vt:lpstr>Office Theme</vt:lpstr>
      <vt:lpstr>Open Recognition Networks</vt:lpstr>
      <vt:lpstr>Competencies and Stackable Credentials</vt:lpstr>
      <vt:lpstr> What are Competencies?</vt:lpstr>
      <vt:lpstr> Evaluating Competencies?</vt:lpstr>
      <vt:lpstr> Skills and Tasks</vt:lpstr>
      <vt:lpstr> Stackable Credentials</vt:lpstr>
      <vt:lpstr>Badges and Blockchain</vt:lpstr>
      <vt:lpstr> Badge Infrastructure</vt:lpstr>
      <vt:lpstr> Badge Workflow</vt:lpstr>
      <vt:lpstr> Recording on Blockchain</vt:lpstr>
      <vt:lpstr>A Proliferation of Certifications</vt:lpstr>
      <vt:lpstr> How Many is Enough?</vt:lpstr>
      <vt:lpstr> Credential Organizations</vt:lpstr>
      <vt:lpstr> Credential Transparency</vt:lpstr>
      <vt:lpstr> Credential Applications</vt:lpstr>
      <vt:lpstr>How do we evaluate certifications</vt:lpstr>
      <vt:lpstr> Credential Evaluation Services</vt:lpstr>
      <vt:lpstr> This is Microsoft grifting, no? </vt:lpstr>
      <vt:lpstr> In Whose Interest?</vt:lpstr>
      <vt:lpstr> Credential Transfer</vt:lpstr>
      <vt:lpstr> Childfolio</vt:lpstr>
      <vt:lpstr>Forms of Recognition</vt:lpstr>
      <vt:lpstr> Onboarding </vt:lpstr>
      <vt:lpstr> Career Management</vt:lpstr>
      <vt:lpstr> Diversity and Inclusion </vt:lpstr>
      <vt:lpstr> Performance and Goals </vt:lpstr>
      <vt:lpstr>Peer Recognition</vt:lpstr>
      <vt:lpstr> Doing it Wrong: Klout</vt:lpstr>
      <vt:lpstr> Recognition in the Workplace</vt:lpstr>
      <vt:lpstr> Employee Recognition Tech</vt:lpstr>
      <vt:lpstr> Social Media Recognition</vt:lpstr>
      <vt:lpstr>Knowing as Recognition</vt:lpstr>
      <vt:lpstr> Seeing</vt:lpstr>
      <vt:lpstr> Recognition</vt:lpstr>
      <vt:lpstr> Learning</vt:lpstr>
      <vt:lpstr> Types of Recognition</vt:lpstr>
      <vt:lpstr> What We See</vt:lpstr>
      <vt:lpstr>AI-based evaluation</vt:lpstr>
      <vt:lpstr> Ballet</vt:lpstr>
      <vt:lpstr> Surgery</vt:lpstr>
      <vt:lpstr> Construction</vt:lpstr>
      <vt:lpstr> How Normal Are You?</vt:lpstr>
      <vt:lpstr>Recognition Networks</vt:lpstr>
      <vt:lpstr> Activity Recognition</vt:lpstr>
      <vt:lpstr> Methods</vt:lpstr>
      <vt:lpstr> Common Technologies</vt:lpstr>
      <vt:lpstr> Applications</vt:lpstr>
      <vt:lpstr> Technical Challenges</vt:lpstr>
      <vt:lpstr> Ethical Challenges</vt:lpstr>
      <vt:lpstr>Challenges in Human Activity Recognition</vt:lpstr>
      <vt:lpstr> Invisibility</vt:lpstr>
      <vt:lpstr> Bias</vt:lpstr>
      <vt:lpstr> Explainability, Interpretability</vt:lpstr>
      <vt:lpstr> Surveillance Culture</vt:lpstr>
      <vt:lpstr>Open Recognition Networks</vt:lpstr>
      <vt:lpstr> e-Portfolios</vt:lpstr>
      <vt:lpstr> Activity Records</vt:lpstr>
      <vt:lpstr> Ownership and Choice</vt:lpstr>
      <vt:lpstr> Platforms</vt:lpstr>
      <vt:lpstr>Challenges</vt:lpstr>
      <vt:lpstr>Thank You</vt:lpstr>
    </vt:vector>
  </TitlesOfParts>
  <Company>NRC-CNRC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 Recognition Networks</dc:title>
  <dc:creator>Downes, Stephen</dc:creator>
  <cp:lastModifiedBy>Downes, Stephen</cp:lastModifiedBy>
  <cp:revision>61</cp:revision>
  <dcterms:created xsi:type="dcterms:W3CDTF">2020-10-22T14:29:35Z</dcterms:created>
  <dcterms:modified xsi:type="dcterms:W3CDTF">2020-10-26T15:44:45Z</dcterms:modified>
</cp:coreProperties>
</file>